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21" r:id="rId4"/>
  </p:sldMasterIdLst>
  <p:notesMasterIdLst>
    <p:notesMasterId r:id="rId22"/>
  </p:notesMasterIdLst>
  <p:sldIdLst>
    <p:sldId id="274" r:id="rId5"/>
    <p:sldId id="268" r:id="rId6"/>
    <p:sldId id="260" r:id="rId7"/>
    <p:sldId id="275" r:id="rId8"/>
    <p:sldId id="276" r:id="rId9"/>
    <p:sldId id="286" r:id="rId10"/>
    <p:sldId id="277" r:id="rId11"/>
    <p:sldId id="278" r:id="rId12"/>
    <p:sldId id="279" r:id="rId13"/>
    <p:sldId id="290" r:id="rId14"/>
    <p:sldId id="285" r:id="rId15"/>
    <p:sldId id="289" r:id="rId16"/>
    <p:sldId id="267" r:id="rId17"/>
    <p:sldId id="291" r:id="rId18"/>
    <p:sldId id="265" r:id="rId19"/>
    <p:sldId id="282" r:id="rId20"/>
    <p:sldId id="27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5624"/>
    <a:srgbClr val="A0ECD0"/>
    <a:srgbClr val="8FA6CB"/>
    <a:srgbClr val="528063"/>
    <a:srgbClr val="434D46"/>
    <a:srgbClr val="1F1D50"/>
    <a:srgbClr val="9A031D"/>
    <a:srgbClr val="225997"/>
    <a:srgbClr val="7ECBA2"/>
    <a:srgbClr val="A7CA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CE4DE3-3F1C-44B2-80E4-1CD5F5497D8B}" v="3" dt="2025-05-27T10:06:27.7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34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5/27/2025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443703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746DE6-3336-457D-A091-FA20AC1C536E}" type="slidenum">
              <a:rPr lang="en-US" smtClean="0"/>
              <a:t>7</a:t>
            </a:fld>
            <a:endParaRPr lang="en-US"/>
          </a:p>
        </p:txBody>
      </p:sp>
    </p:spTree>
    <p:extLst>
      <p:ext uri="{BB962C8B-B14F-4D97-AF65-F5344CB8AC3E}">
        <p14:creationId xmlns:p14="http://schemas.microsoft.com/office/powerpoint/2010/main" val="2358162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0746DE6-3336-457D-A091-FA20AC1C536E}" type="slidenum">
              <a:rPr lang="en-US" smtClean="0"/>
              <a:t>13</a:t>
            </a:fld>
            <a:endParaRPr lang="en-US"/>
          </a:p>
        </p:txBody>
      </p:sp>
    </p:spTree>
    <p:extLst>
      <p:ext uri="{BB962C8B-B14F-4D97-AF65-F5344CB8AC3E}">
        <p14:creationId xmlns:p14="http://schemas.microsoft.com/office/powerpoint/2010/main" val="2285064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80BCC-EF07-8EB2-06F9-A1EFF8A7F2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30B757-CF0F-6571-10F9-F2532033AF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94FA73-2ED2-2F4E-930E-CA502D94D55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1A742EE-9CD4-E051-F7DB-58FE874DD59F}"/>
              </a:ext>
            </a:extLst>
          </p:cNvPr>
          <p:cNvSpPr>
            <a:spLocks noGrp="1"/>
          </p:cNvSpPr>
          <p:nvPr>
            <p:ph type="sldNum" sz="quarter" idx="5"/>
          </p:nvPr>
        </p:nvSpPr>
        <p:spPr/>
        <p:txBody>
          <a:bodyPr/>
          <a:lstStyle/>
          <a:p>
            <a:fld id="{E0746DE6-3336-457D-A091-FA20AC1C536E}" type="slidenum">
              <a:rPr lang="en-US" smtClean="0"/>
              <a:t>14</a:t>
            </a:fld>
            <a:endParaRPr lang="en-US"/>
          </a:p>
        </p:txBody>
      </p:sp>
    </p:spTree>
    <p:extLst>
      <p:ext uri="{BB962C8B-B14F-4D97-AF65-F5344CB8AC3E}">
        <p14:creationId xmlns:p14="http://schemas.microsoft.com/office/powerpoint/2010/main" val="1805490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0746DE6-3336-457D-A091-FA20AC1C536E}" type="slidenum">
              <a:rPr lang="en-US" smtClean="0"/>
              <a:t>15</a:t>
            </a:fld>
            <a:endParaRPr lang="en-US"/>
          </a:p>
        </p:txBody>
      </p:sp>
    </p:spTree>
    <p:extLst>
      <p:ext uri="{BB962C8B-B14F-4D97-AF65-F5344CB8AC3E}">
        <p14:creationId xmlns:p14="http://schemas.microsoft.com/office/powerpoint/2010/main" val="1123098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5/27/2025</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2795185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4E5243-F52A-4D37-9694-EB26C6C31910}" type="datetimeFigureOut">
              <a:rPr lang="en-US" dirty="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019353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77B6E1-634A-48DC-9E8B-D894023267EF}" type="datetimeFigureOut">
              <a:rPr lang="en-US" dirty="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846140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2D3E9E-A95C-48F2-B4BF-A71542E0BE9A}" type="datetimeFigureOut">
              <a:rPr lang="en-US" dirty="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71624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999672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2952B5-7A2F-4CC8-B7CE-9234E21C2837}" type="datetimeFigureOut">
              <a:rPr lang="en-US" dirty="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141955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1DA07A-9201-4B4B-BAF2-015AFA30F520}" type="datetimeFigureOut">
              <a:rPr lang="en-US" dirty="0"/>
              <a:t>5/27/2025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084801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D7E00A-486F-4252-8B1D-E32645521F49}" type="datetimeFigureOut">
              <a:rPr lang="en-US" dirty="0"/>
              <a:t>5/27/2025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149179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t>5/27/2025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811906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dirty="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191092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2192000" cy="5330952"/>
          </a:xfrm>
          <a:blipFill>
            <a:blip r:embed="rId2"/>
            <a:stretch>
              <a:fillRect/>
            </a:stretch>
          </a:blip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5/27/2025</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110209322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dirty="0"/>
              <a:pPr/>
              <a:t>5/27/2025</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873781889"/>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hyperlink" Target="mailto:housing@hart.gov.uk"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t="-9000" b="-9000"/>
          </a:stretch>
        </a:blipFill>
        <a:effectLst/>
      </p:bgPr>
    </p:bg>
    <p:spTree>
      <p:nvGrpSpPr>
        <p:cNvPr id="1" name=""/>
        <p:cNvGrpSpPr/>
        <p:nvPr/>
      </p:nvGrpSpPr>
      <p:grpSpPr>
        <a:xfrm>
          <a:off x="0" y="0"/>
          <a:ext cx="0" cy="0"/>
          <a:chOff x="0" y="0"/>
          <a:chExt cx="0" cy="0"/>
        </a:xfrm>
      </p:grpSpPr>
      <p:sp>
        <p:nvSpPr>
          <p:cNvPr id="4" name="Title 1" descr="Community Services Annual Report 2024-2025">
            <a:extLst>
              <a:ext uri="{FF2B5EF4-FFF2-40B4-BE49-F238E27FC236}">
                <a16:creationId xmlns:a16="http://schemas.microsoft.com/office/drawing/2014/main" id="{F9CD0A92-F8FA-4DC2-A9C6-6DD63F821DD2}"/>
              </a:ext>
              <a:ext uri="{C183D7F6-B498-43B3-948B-1728B52AA6E4}">
                <adec:decorative xmlns:adec="http://schemas.microsoft.com/office/drawing/2017/decorative" val="0"/>
              </a:ext>
            </a:extLst>
          </p:cNvPr>
          <p:cNvSpPr txBox="1">
            <a:spLocks/>
          </p:cNvSpPr>
          <p:nvPr/>
        </p:nvSpPr>
        <p:spPr>
          <a:xfrm>
            <a:off x="367646" y="1605362"/>
            <a:ext cx="6544110" cy="3384223"/>
          </a:xfrm>
          <a:prstGeom prst="rect">
            <a:avLst/>
          </a:prstGeom>
        </p:spPr>
        <p:txBody>
          <a:bodyPr vert="horz" lIns="91440" tIns="45720" rIns="91440" bIns="45720" rtlCol="0" anchor="ctr">
            <a:normAutofit fontScale="97500"/>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sz="5100" b="1">
                <a:solidFill>
                  <a:schemeClr val="tx1"/>
                </a:solidFill>
                <a:latin typeface="Arial" panose="020B0604020202020204" pitchFamily="34" charset="0"/>
                <a:cs typeface="Arial" panose="020B0604020202020204" pitchFamily="34" charset="0"/>
              </a:rPr>
              <a:t>Community</a:t>
            </a:r>
            <a:r>
              <a:rPr lang="en-US" sz="5000" b="1">
                <a:solidFill>
                  <a:schemeClr val="tx1"/>
                </a:solidFill>
                <a:latin typeface="Arial" panose="020B0604020202020204" pitchFamily="34" charset="0"/>
                <a:cs typeface="Arial" panose="020B0604020202020204" pitchFamily="34" charset="0"/>
              </a:rPr>
              <a:t> </a:t>
            </a:r>
            <a:r>
              <a:rPr lang="en-US" sz="5100" b="1">
                <a:solidFill>
                  <a:schemeClr val="tx1"/>
                </a:solidFill>
                <a:latin typeface="Arial" panose="020B0604020202020204" pitchFamily="34" charset="0"/>
                <a:cs typeface="Arial" panose="020B0604020202020204" pitchFamily="34" charset="0"/>
              </a:rPr>
              <a:t>Services Annual Report </a:t>
            </a:r>
          </a:p>
          <a:p>
            <a:r>
              <a:rPr lang="en-US" sz="5100" b="1">
                <a:solidFill>
                  <a:schemeClr val="tx1"/>
                </a:solidFill>
                <a:latin typeface="Arial" panose="020B0604020202020204" pitchFamily="34" charset="0"/>
                <a:cs typeface="Arial" panose="020B0604020202020204" pitchFamily="34" charset="0"/>
              </a:rPr>
              <a:t>2024-2025</a:t>
            </a:r>
          </a:p>
        </p:txBody>
      </p:sp>
      <p:sp>
        <p:nvSpPr>
          <p:cNvPr id="5" name="Content Placeholder 2" descr="Published May 2025">
            <a:extLst>
              <a:ext uri="{FF2B5EF4-FFF2-40B4-BE49-F238E27FC236}">
                <a16:creationId xmlns:a16="http://schemas.microsoft.com/office/drawing/2014/main" id="{FE8878E1-645C-4130-92C5-F03D278DBD0A}"/>
              </a:ext>
              <a:ext uri="{C183D7F6-B498-43B3-948B-1728B52AA6E4}">
                <adec:decorative xmlns:adec="http://schemas.microsoft.com/office/drawing/2017/decorative" val="0"/>
              </a:ext>
            </a:extLst>
          </p:cNvPr>
          <p:cNvSpPr txBox="1">
            <a:spLocks/>
          </p:cNvSpPr>
          <p:nvPr/>
        </p:nvSpPr>
        <p:spPr>
          <a:xfrm>
            <a:off x="367646" y="4364609"/>
            <a:ext cx="4306026" cy="1503671"/>
          </a:xfrm>
          <a:prstGeom prst="rect">
            <a:avLst/>
          </a:prstGeom>
        </p:spPr>
        <p:txBody>
          <a:bodyPr vert="horz" lIns="91440" tIns="45720" rIns="91440" bIns="45720" rtlCol="0" anchor="t">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en-GB" sz="2800" b="1">
                <a:solidFill>
                  <a:schemeClr val="tx1"/>
                </a:solidFill>
                <a:latin typeface="Arial"/>
                <a:cs typeface="Arial"/>
              </a:rPr>
              <a:t>Published May 2025</a:t>
            </a:r>
          </a:p>
        </p:txBody>
      </p:sp>
      <p:pic>
        <p:nvPicPr>
          <p:cNvPr id="2050" name="Picture 2" descr="Hart District Council logo of stag's head">
            <a:extLst>
              <a:ext uri="{FF2B5EF4-FFF2-40B4-BE49-F238E27FC236}">
                <a16:creationId xmlns:a16="http://schemas.microsoft.com/office/drawing/2014/main" id="{11A50904-F4C9-95AE-B1D0-BB31BA2F0B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624" y="0"/>
            <a:ext cx="130492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17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A2E18-2ADB-853C-41FA-C5E22FCB80B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87AA743-E388-BA8A-3E1A-BACE67A9D064}"/>
              </a:ext>
              <a:ext uri="{C183D7F6-B498-43B3-948B-1728B52AA6E4}">
                <adec:decorative xmlns:adec="http://schemas.microsoft.com/office/drawing/2017/decorative" val="1"/>
              </a:ext>
            </a:extLst>
          </p:cNvPr>
          <p:cNvSpPr/>
          <p:nvPr/>
        </p:nvSpPr>
        <p:spPr>
          <a:xfrm>
            <a:off x="0" y="0"/>
            <a:ext cx="12192000" cy="13498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EE62DE0-0AD9-22CC-D60E-BAE1C1C2E5BE}"/>
              </a:ext>
            </a:extLst>
          </p:cNvPr>
          <p:cNvSpPr>
            <a:spLocks noGrp="1"/>
          </p:cNvSpPr>
          <p:nvPr>
            <p:ph type="title"/>
          </p:nvPr>
        </p:nvSpPr>
        <p:spPr>
          <a:xfrm>
            <a:off x="130628" y="78587"/>
            <a:ext cx="11985172" cy="1151500"/>
          </a:xfrm>
        </p:spPr>
        <p:txBody>
          <a:bodyPr>
            <a:normAutofit/>
          </a:bodyPr>
          <a:lstStyle/>
          <a:p>
            <a:r>
              <a:rPr lang="en-GB" sz="3500" b="1">
                <a:solidFill>
                  <a:schemeClr val="bg1"/>
                </a:solidFill>
                <a:latin typeface="Arial" panose="020B0604020202020204" pitchFamily="34" charset="0"/>
                <a:cs typeface="Arial" panose="020B0604020202020204" pitchFamily="34" charset="0"/>
              </a:rPr>
              <a:t>Key Achievements 2024 - 2025: Parking &amp; Environmental Enforcement</a:t>
            </a:r>
          </a:p>
        </p:txBody>
      </p:sp>
      <p:sp>
        <p:nvSpPr>
          <p:cNvPr id="3" name="Rectangle 2">
            <a:extLst>
              <a:ext uri="{FF2B5EF4-FFF2-40B4-BE49-F238E27FC236}">
                <a16:creationId xmlns:a16="http://schemas.microsoft.com/office/drawing/2014/main" id="{432D4585-7E9B-3B61-C7BA-10A33A821661}"/>
              </a:ext>
            </a:extLst>
          </p:cNvPr>
          <p:cNvSpPr/>
          <p:nvPr/>
        </p:nvSpPr>
        <p:spPr>
          <a:xfrm>
            <a:off x="297622" y="4226626"/>
            <a:ext cx="5433327" cy="222733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endParaRPr lang="en-GB" sz="2000">
              <a:latin typeface="Arial" panose="020B0604020202020204" pitchFamily="34" charset="0"/>
              <a:cs typeface="Arial" panose="020B0604020202020204" pitchFamily="34" charset="0"/>
            </a:endParaRPr>
          </a:p>
          <a:p>
            <a:pPr algn="ctr" fontAlgn="base"/>
            <a:endParaRPr lang="en-GB" sz="2000">
              <a:latin typeface="Arial" panose="020B0604020202020204" pitchFamily="34" charset="0"/>
              <a:cs typeface="Arial" panose="020B0604020202020204" pitchFamily="34" charset="0"/>
            </a:endParaRPr>
          </a:p>
          <a:p>
            <a:pPr algn="ctr" fontAlgn="base"/>
            <a:r>
              <a:rPr lang="en-GB" sz="2000">
                <a:latin typeface="Arial" panose="020B0604020202020204" pitchFamily="34" charset="0"/>
                <a:cs typeface="Arial" panose="020B0604020202020204" pitchFamily="34" charset="0"/>
              </a:rPr>
              <a:t>7,617 patrols undertaken. These are visits to car parks across the district for the purpose of enforcement as well as follow up on reported abandoned vehicles. 367 abandoned vehicle reports were received.</a:t>
            </a:r>
            <a:endParaRPr lang="en-US" sz="2000">
              <a:latin typeface="Arial" panose="020B0604020202020204" pitchFamily="34" charset="0"/>
              <a:cs typeface="Arial" panose="020B0604020202020204" pitchFamily="34" charset="0"/>
            </a:endParaRPr>
          </a:p>
          <a:p>
            <a:pPr algn="l" fontAlgn="base"/>
            <a:endParaRPr lang="en-GB" sz="1800" b="0" i="0">
              <a:solidFill>
                <a:srgbClr val="000000"/>
              </a:solidFill>
              <a:effectLst/>
              <a:latin typeface="Arial" panose="020B0604020202020204" pitchFamily="34" charset="0"/>
            </a:endParaRPr>
          </a:p>
          <a:p>
            <a:pPr algn="ctr"/>
            <a:endParaRPr lang="en-US"/>
          </a:p>
        </p:txBody>
      </p:sp>
      <p:sp>
        <p:nvSpPr>
          <p:cNvPr id="6" name="Rectangle 5">
            <a:extLst>
              <a:ext uri="{FF2B5EF4-FFF2-40B4-BE49-F238E27FC236}">
                <a16:creationId xmlns:a16="http://schemas.microsoft.com/office/drawing/2014/main" id="{A9EABF32-56F9-52C0-BBD8-2BC4119A6F66}"/>
              </a:ext>
            </a:extLst>
          </p:cNvPr>
          <p:cNvSpPr/>
          <p:nvPr/>
        </p:nvSpPr>
        <p:spPr>
          <a:xfrm>
            <a:off x="297622" y="1548502"/>
            <a:ext cx="5433327" cy="235910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2000">
              <a:latin typeface="Arial"/>
              <a:cs typeface="Arial"/>
            </a:endParaRPr>
          </a:p>
          <a:p>
            <a:pPr algn="ctr"/>
            <a:r>
              <a:rPr lang="en-GB" sz="2000">
                <a:latin typeface="Arial"/>
                <a:cs typeface="Arial"/>
              </a:rPr>
              <a:t>Car Park income of £1,091,675 from a combination of cash in machines, the </a:t>
            </a:r>
          </a:p>
          <a:p>
            <a:pPr algn="ctr"/>
            <a:r>
              <a:rPr lang="en-GB" sz="2000" err="1">
                <a:latin typeface="Arial"/>
                <a:cs typeface="Arial"/>
              </a:rPr>
              <a:t>MiPermit</a:t>
            </a:r>
            <a:r>
              <a:rPr lang="en-GB" sz="2000">
                <a:latin typeface="Arial"/>
                <a:cs typeface="Arial"/>
              </a:rPr>
              <a:t> App, Chip and Pin and Season Ticket sales across 15 car parks.</a:t>
            </a:r>
            <a:endParaRPr lang="en-GB" sz="2000">
              <a:latin typeface="Arial" panose="020B0604020202020204" pitchFamily="34" charset="0"/>
              <a:cs typeface="Arial" panose="020B0604020202020204" pitchFamily="34" charset="0"/>
            </a:endParaRPr>
          </a:p>
          <a:p>
            <a:pPr algn="ctr"/>
            <a:endParaRPr lang="en-GB" sz="200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29952C62-73C6-98CA-4E7D-B3638220A2E0}"/>
              </a:ext>
            </a:extLst>
          </p:cNvPr>
          <p:cNvSpPr/>
          <p:nvPr/>
        </p:nvSpPr>
        <p:spPr>
          <a:xfrm>
            <a:off x="6461053" y="1548502"/>
            <a:ext cx="5433326" cy="236862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dirty="0">
                <a:latin typeface="Arial"/>
                <a:cs typeface="Arial"/>
              </a:rPr>
              <a:t>2,894 Parking Charge Notices (PCNs) issued. </a:t>
            </a:r>
          </a:p>
          <a:p>
            <a:pPr algn="ctr"/>
            <a:r>
              <a:rPr lang="en-GB" sz="2000" dirty="0">
                <a:latin typeface="Arial"/>
                <a:cs typeface="Arial"/>
              </a:rPr>
              <a:t>Maintenance and improvement works completed in Victoria Road, Gurkha Square, Monachus Lane car parks.</a:t>
            </a:r>
          </a:p>
        </p:txBody>
      </p:sp>
      <p:sp>
        <p:nvSpPr>
          <p:cNvPr id="4" name="Rectangle 3">
            <a:extLst>
              <a:ext uri="{FF2B5EF4-FFF2-40B4-BE49-F238E27FC236}">
                <a16:creationId xmlns:a16="http://schemas.microsoft.com/office/drawing/2014/main" id="{938C1467-6812-926F-3675-64B3B951B6D0}"/>
              </a:ext>
            </a:extLst>
          </p:cNvPr>
          <p:cNvSpPr/>
          <p:nvPr/>
        </p:nvSpPr>
        <p:spPr>
          <a:xfrm>
            <a:off x="6461053" y="4226626"/>
            <a:ext cx="5433327" cy="222733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latin typeface="Arial"/>
                <a:cs typeface="Arial"/>
              </a:rPr>
              <a:t>Environmental Enforcement Officer successfully recruited and service set up inhouse. 91 Fixed Penalty Notices issued for</a:t>
            </a:r>
            <a:endParaRPr lang="en-US"/>
          </a:p>
          <a:p>
            <a:pPr algn="ctr"/>
            <a:r>
              <a:rPr lang="en-US" sz="2000">
                <a:latin typeface="Arial"/>
                <a:cs typeface="Arial"/>
              </a:rPr>
              <a:t>a range of offences including littering and smoking offences under the Health Act.</a:t>
            </a:r>
            <a:endParaRPr lang="en-US"/>
          </a:p>
        </p:txBody>
      </p:sp>
    </p:spTree>
    <p:extLst>
      <p:ext uri="{BB962C8B-B14F-4D97-AF65-F5344CB8AC3E}">
        <p14:creationId xmlns:p14="http://schemas.microsoft.com/office/powerpoint/2010/main" val="512061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AF4987-5BC4-B01E-1D77-0B3C77D88FAF}"/>
              </a:ext>
              <a:ext uri="{C183D7F6-B498-43B3-948B-1728B52AA6E4}">
                <adec:decorative xmlns:adec="http://schemas.microsoft.com/office/drawing/2017/decorative" val="1"/>
              </a:ext>
            </a:extLst>
          </p:cNvPr>
          <p:cNvSpPr/>
          <p:nvPr/>
        </p:nvSpPr>
        <p:spPr>
          <a:xfrm>
            <a:off x="0" y="0"/>
            <a:ext cx="12192000" cy="1349829"/>
          </a:xfrm>
          <a:prstGeom prst="rect">
            <a:avLst/>
          </a:prstGeom>
          <a:solidFill>
            <a:srgbClr val="BA5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95B809A-CD14-F562-162A-567BE0D17AAF}"/>
              </a:ext>
            </a:extLst>
          </p:cNvPr>
          <p:cNvSpPr>
            <a:spLocks noGrp="1"/>
          </p:cNvSpPr>
          <p:nvPr>
            <p:ph type="title"/>
          </p:nvPr>
        </p:nvSpPr>
        <p:spPr>
          <a:xfrm>
            <a:off x="130628" y="78587"/>
            <a:ext cx="11985172" cy="1151500"/>
          </a:xfrm>
        </p:spPr>
        <p:txBody>
          <a:bodyPr>
            <a:normAutofit/>
          </a:bodyPr>
          <a:lstStyle/>
          <a:p>
            <a:r>
              <a:rPr lang="en-GB" sz="3500" b="1">
                <a:solidFill>
                  <a:schemeClr val="bg1"/>
                </a:solidFill>
                <a:latin typeface="Arial"/>
                <a:cs typeface="Arial"/>
              </a:rPr>
              <a:t>Key Achievements 2024 - 2025: Environmental Promotions</a:t>
            </a:r>
          </a:p>
        </p:txBody>
      </p:sp>
      <p:sp>
        <p:nvSpPr>
          <p:cNvPr id="11" name="Rectangle 10">
            <a:extLst>
              <a:ext uri="{FF2B5EF4-FFF2-40B4-BE49-F238E27FC236}">
                <a16:creationId xmlns:a16="http://schemas.microsoft.com/office/drawing/2014/main" id="{97E62B55-CF3A-D4F3-770B-74D5DB649D2C}"/>
              </a:ext>
            </a:extLst>
          </p:cNvPr>
          <p:cNvSpPr/>
          <p:nvPr/>
        </p:nvSpPr>
        <p:spPr>
          <a:xfrm>
            <a:off x="223254" y="5029331"/>
            <a:ext cx="11736198" cy="1539491"/>
          </a:xfrm>
          <a:prstGeom prst="rect">
            <a:avLst/>
          </a:prstGeom>
          <a:solidFill>
            <a:srgbClr val="BA5624"/>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rgbClr val="FFFFFF"/>
                </a:solidFill>
                <a:latin typeface="Arial"/>
                <a:ea typeface="Calibri Light"/>
                <a:cs typeface="Arial"/>
              </a:rPr>
              <a:t>The Flood Risk / Land Drainage function has been transferred successfully from Place. A new Officer has been recruited, who’s role includes; overseeing the management &amp; maintenance of flood risk assets owned by the council, such as ditches and ponds, leading on Flood Alleviation Schemes, and consulting on planning applications.</a:t>
            </a:r>
            <a:endParaRPr lang="en-US"/>
          </a:p>
        </p:txBody>
      </p:sp>
      <p:sp>
        <p:nvSpPr>
          <p:cNvPr id="3" name="Rectangle 2">
            <a:extLst>
              <a:ext uri="{FF2B5EF4-FFF2-40B4-BE49-F238E27FC236}">
                <a16:creationId xmlns:a16="http://schemas.microsoft.com/office/drawing/2014/main" id="{A1354111-64B5-EE46-9BAC-53A356E42898}"/>
              </a:ext>
            </a:extLst>
          </p:cNvPr>
          <p:cNvSpPr/>
          <p:nvPr/>
        </p:nvSpPr>
        <p:spPr>
          <a:xfrm>
            <a:off x="219153" y="3430711"/>
            <a:ext cx="5431164" cy="1420491"/>
          </a:xfrm>
          <a:prstGeom prst="rect">
            <a:avLst/>
          </a:prstGeom>
          <a:solidFill>
            <a:srgbClr val="BA5624"/>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rgbClr val="FFFFFF"/>
                </a:solidFill>
                <a:latin typeface="Arial"/>
              </a:rPr>
              <a:t>The first installation of our new signage suite has happened at Whitewater Meadows, with further sites to follow through 2025.</a:t>
            </a:r>
            <a:endParaRPr lang="en-GB" sz="2000">
              <a:solidFill>
                <a:schemeClr val="bg1"/>
              </a:solidFill>
              <a:latin typeface="Arial"/>
              <a:cs typeface="Arial"/>
            </a:endParaRPr>
          </a:p>
        </p:txBody>
      </p:sp>
      <p:sp>
        <p:nvSpPr>
          <p:cNvPr id="7" name="Rectangle 6">
            <a:extLst>
              <a:ext uri="{FF2B5EF4-FFF2-40B4-BE49-F238E27FC236}">
                <a16:creationId xmlns:a16="http://schemas.microsoft.com/office/drawing/2014/main" id="{80E1CBCC-E8FE-7F6E-D5FF-609A9C735357}"/>
              </a:ext>
            </a:extLst>
          </p:cNvPr>
          <p:cNvSpPr/>
          <p:nvPr/>
        </p:nvSpPr>
        <p:spPr>
          <a:xfrm>
            <a:off x="5836667" y="1533143"/>
            <a:ext cx="6128325" cy="3320900"/>
          </a:xfrm>
          <a:prstGeom prst="rect">
            <a:avLst/>
          </a:prstGeom>
          <a:solidFill>
            <a:srgbClr val="BA5624"/>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chemeClr val="bg1"/>
                </a:solidFill>
                <a:latin typeface="Arial"/>
                <a:cs typeface="Arial"/>
              </a:rPr>
              <a:t>The Active Area at </a:t>
            </a:r>
            <a:r>
              <a:rPr lang="en-GB" sz="2000" err="1">
                <a:solidFill>
                  <a:schemeClr val="bg1"/>
                </a:solidFill>
                <a:latin typeface="Arial"/>
                <a:cs typeface="Arial"/>
              </a:rPr>
              <a:t>Edenbrook</a:t>
            </a:r>
            <a:r>
              <a:rPr lang="en-GB" sz="2000">
                <a:solidFill>
                  <a:schemeClr val="bg1"/>
                </a:solidFill>
                <a:latin typeface="Arial"/>
                <a:cs typeface="Arial"/>
              </a:rPr>
              <a:t> Country Park has been improved with the addition of:</a:t>
            </a:r>
          </a:p>
          <a:p>
            <a:endParaRPr lang="en-GB" sz="2000">
              <a:solidFill>
                <a:schemeClr val="bg1"/>
              </a:solidFill>
              <a:latin typeface="Arial"/>
              <a:cs typeface="Arial"/>
            </a:endParaRPr>
          </a:p>
          <a:p>
            <a:pPr marL="171450" indent="-171450">
              <a:buFont typeface="Calibri"/>
              <a:buChar char="-"/>
            </a:pPr>
            <a:r>
              <a:rPr lang="en-GB" sz="2000">
                <a:solidFill>
                  <a:schemeClr val="bg1"/>
                </a:solidFill>
                <a:latin typeface="Arial"/>
                <a:cs typeface="Arial"/>
              </a:rPr>
              <a:t>A 440m skills adventure trail, with bridges &amp; rollers.</a:t>
            </a:r>
          </a:p>
          <a:p>
            <a:pPr marL="171450" indent="-171450">
              <a:buFont typeface="Calibri"/>
              <a:buChar char="-"/>
            </a:pPr>
            <a:r>
              <a:rPr lang="en-GB" sz="2000">
                <a:solidFill>
                  <a:schemeClr val="bg1"/>
                </a:solidFill>
                <a:latin typeface="Arial"/>
                <a:cs typeface="Arial"/>
              </a:rPr>
              <a:t>A Drops Zone trail with progressive drops to 90cm. </a:t>
            </a:r>
          </a:p>
          <a:p>
            <a:pPr marL="171450" indent="-171450">
              <a:buFont typeface="Calibri"/>
              <a:buChar char="-"/>
            </a:pPr>
            <a:r>
              <a:rPr lang="en-GB" sz="2000">
                <a:solidFill>
                  <a:schemeClr val="bg1"/>
                </a:solidFill>
                <a:latin typeface="Arial"/>
                <a:cs typeface="Arial"/>
              </a:rPr>
              <a:t>Beginners flow trail for new riders</a:t>
            </a:r>
          </a:p>
          <a:p>
            <a:pPr marL="171450" indent="-171450">
              <a:buFont typeface="Calibri"/>
              <a:buChar char="-"/>
            </a:pPr>
            <a:r>
              <a:rPr lang="en-GB" sz="2000">
                <a:solidFill>
                  <a:schemeClr val="bg1"/>
                </a:solidFill>
                <a:latin typeface="Arial"/>
                <a:cs typeface="Arial"/>
              </a:rPr>
              <a:t>Beginners sports track for anything with wheels, including skateboards, scooters &amp; wheelchairs. </a:t>
            </a:r>
          </a:p>
          <a:p>
            <a:pPr marL="171450" indent="-171450">
              <a:buFont typeface="Calibri"/>
              <a:buChar char="-"/>
            </a:pPr>
            <a:r>
              <a:rPr lang="en-GB" sz="2000">
                <a:solidFill>
                  <a:schemeClr val="bg1"/>
                </a:solidFill>
                <a:latin typeface="Arial"/>
                <a:cs typeface="Arial"/>
              </a:rPr>
              <a:t>Callisthenics exercise equipment, suitable for all levels of experience.</a:t>
            </a:r>
            <a:endParaRPr lang="en-GB" sz="2000">
              <a:solidFill>
                <a:schemeClr val="bg1"/>
              </a:solidFill>
            </a:endParaRPr>
          </a:p>
        </p:txBody>
      </p:sp>
      <p:sp>
        <p:nvSpPr>
          <p:cNvPr id="9" name="Rectangle 8">
            <a:extLst>
              <a:ext uri="{FF2B5EF4-FFF2-40B4-BE49-F238E27FC236}">
                <a16:creationId xmlns:a16="http://schemas.microsoft.com/office/drawing/2014/main" id="{FF3A9AF6-85DC-D8F8-C893-BEE5FDFDE8D2}"/>
              </a:ext>
            </a:extLst>
          </p:cNvPr>
          <p:cNvSpPr/>
          <p:nvPr/>
        </p:nvSpPr>
        <p:spPr>
          <a:xfrm>
            <a:off x="220850" y="1529750"/>
            <a:ext cx="5430075" cy="1734430"/>
          </a:xfrm>
          <a:prstGeom prst="rect">
            <a:avLst/>
          </a:prstGeom>
          <a:solidFill>
            <a:srgbClr val="BA5624"/>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2550"/>
              </a:lnSpc>
            </a:pPr>
            <a:r>
              <a:rPr lang="en-GB" sz="2000">
                <a:solidFill>
                  <a:srgbClr val="FFFFFF"/>
                </a:solidFill>
                <a:latin typeface="Arial"/>
              </a:rPr>
              <a:t>Planted 68 Specimen Trees, 2 mini-forests, and 2 Community Orchards to help towards our climate change goals to increase carbon capture and canopy cover.</a:t>
            </a:r>
            <a:endParaRPr lang="en-GB" sz="2000">
              <a:solidFill>
                <a:schemeClr val="bg1"/>
              </a:solidFill>
              <a:latin typeface="Arial" panose="020B0604020202020204" pitchFamily="34" charset="0"/>
              <a:cs typeface="Segoe UI"/>
            </a:endParaRPr>
          </a:p>
        </p:txBody>
      </p:sp>
    </p:spTree>
    <p:extLst>
      <p:ext uri="{BB962C8B-B14F-4D97-AF65-F5344CB8AC3E}">
        <p14:creationId xmlns:p14="http://schemas.microsoft.com/office/powerpoint/2010/main" val="533452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82858-68ED-11C8-DEC5-0A82B1FB80F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EBC7378-4E2A-2C60-9262-6F2C2140514B}"/>
              </a:ext>
              <a:ext uri="{C183D7F6-B498-43B3-948B-1728B52AA6E4}">
                <adec:decorative xmlns:adec="http://schemas.microsoft.com/office/drawing/2017/decorative" val="1"/>
              </a:ext>
            </a:extLst>
          </p:cNvPr>
          <p:cNvSpPr/>
          <p:nvPr/>
        </p:nvSpPr>
        <p:spPr>
          <a:xfrm>
            <a:off x="0" y="0"/>
            <a:ext cx="12192000" cy="1349829"/>
          </a:xfrm>
          <a:prstGeom prst="rect">
            <a:avLst/>
          </a:prstGeom>
          <a:solidFill>
            <a:srgbClr val="BA5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1D97A9C-4333-444A-9F71-2599C42D6A79}"/>
              </a:ext>
            </a:extLst>
          </p:cNvPr>
          <p:cNvSpPr>
            <a:spLocks noGrp="1"/>
          </p:cNvSpPr>
          <p:nvPr>
            <p:ph type="title"/>
          </p:nvPr>
        </p:nvSpPr>
        <p:spPr>
          <a:xfrm>
            <a:off x="130628" y="78587"/>
            <a:ext cx="11985172" cy="1151500"/>
          </a:xfrm>
        </p:spPr>
        <p:txBody>
          <a:bodyPr>
            <a:normAutofit/>
          </a:bodyPr>
          <a:lstStyle/>
          <a:p>
            <a:r>
              <a:rPr lang="en-GB" sz="3500" b="1" dirty="0">
                <a:solidFill>
                  <a:schemeClr val="bg1"/>
                </a:solidFill>
                <a:latin typeface="Arial"/>
                <a:cs typeface="Arial"/>
              </a:rPr>
              <a:t>Key Achievements 2024 – 2025 : Environmental Promotions</a:t>
            </a:r>
          </a:p>
        </p:txBody>
      </p:sp>
      <p:sp>
        <p:nvSpPr>
          <p:cNvPr id="7" name="Rectangle 6">
            <a:extLst>
              <a:ext uri="{FF2B5EF4-FFF2-40B4-BE49-F238E27FC236}">
                <a16:creationId xmlns:a16="http://schemas.microsoft.com/office/drawing/2014/main" id="{E006FC21-23C4-9542-BA72-870AF585B996}"/>
              </a:ext>
            </a:extLst>
          </p:cNvPr>
          <p:cNvSpPr/>
          <p:nvPr/>
        </p:nvSpPr>
        <p:spPr>
          <a:xfrm>
            <a:off x="6016924" y="3524175"/>
            <a:ext cx="5792389" cy="1657611"/>
          </a:xfrm>
          <a:prstGeom prst="rect">
            <a:avLst/>
          </a:prstGeom>
          <a:solidFill>
            <a:srgbClr val="BA5624"/>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chemeClr val="bg1"/>
                </a:solidFill>
                <a:latin typeface="Arial"/>
                <a:cs typeface="Arial"/>
              </a:rPr>
              <a:t>New pathways to improve access at Whitewater Meadows and Fleet Pond have been built, as well as resurfacing 2 key paths on Hartley Whitney Central Commons.</a:t>
            </a:r>
          </a:p>
        </p:txBody>
      </p:sp>
      <p:sp>
        <p:nvSpPr>
          <p:cNvPr id="8" name="Rectangle 7">
            <a:extLst>
              <a:ext uri="{FF2B5EF4-FFF2-40B4-BE49-F238E27FC236}">
                <a16:creationId xmlns:a16="http://schemas.microsoft.com/office/drawing/2014/main" id="{5A116737-26D1-7DB2-F2C9-38499B7DAD79}"/>
              </a:ext>
            </a:extLst>
          </p:cNvPr>
          <p:cNvSpPr/>
          <p:nvPr/>
        </p:nvSpPr>
        <p:spPr>
          <a:xfrm>
            <a:off x="384720" y="3520781"/>
            <a:ext cx="5430076" cy="1660690"/>
          </a:xfrm>
          <a:prstGeom prst="rect">
            <a:avLst/>
          </a:prstGeom>
          <a:solidFill>
            <a:srgbClr val="BA5624"/>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ts val="2550"/>
              </a:lnSpc>
            </a:pPr>
            <a:r>
              <a:rPr lang="en-US" sz="2000">
                <a:latin typeface="Arial"/>
                <a:ea typeface="Segoe UI"/>
                <a:cs typeface="Segoe UI"/>
              </a:rPr>
              <a:t>Over 14,000 bins were emptied across the District, and</a:t>
            </a:r>
            <a:r>
              <a:rPr lang="en-GB" sz="2000" baseline="0">
                <a:solidFill>
                  <a:srgbClr val="FFFFFF"/>
                </a:solidFill>
                <a:latin typeface="Arial"/>
                <a:ea typeface="Segoe UI"/>
                <a:cs typeface="Segoe UI"/>
              </a:rPr>
              <a:t> </a:t>
            </a:r>
            <a:r>
              <a:rPr lang="en-GB" sz="2000">
                <a:solidFill>
                  <a:srgbClr val="FFFFFF"/>
                </a:solidFill>
                <a:latin typeface="Arial"/>
                <a:ea typeface="Segoe UI"/>
                <a:cs typeface="Segoe UI"/>
              </a:rPr>
              <a:t>1463</a:t>
            </a:r>
            <a:r>
              <a:rPr lang="en-GB" sz="2000" baseline="0">
                <a:solidFill>
                  <a:srgbClr val="FFFFFF"/>
                </a:solidFill>
                <a:latin typeface="Arial"/>
                <a:ea typeface="Segoe UI"/>
                <a:cs typeface="Segoe UI"/>
              </a:rPr>
              <a:t> Fly Tips</a:t>
            </a:r>
            <a:r>
              <a:rPr lang="en-GB" sz="2000">
                <a:solidFill>
                  <a:srgbClr val="FFFFFF"/>
                </a:solidFill>
                <a:latin typeface="Arial"/>
                <a:ea typeface="Segoe UI"/>
                <a:cs typeface="Segoe UI"/>
              </a:rPr>
              <a:t> were cleared up. There were also 399 requests for assistance on top of Grounds &amp; Streets BAU schedule.</a:t>
            </a:r>
            <a:endParaRPr lang="en-GB" sz="2000">
              <a:solidFill>
                <a:schemeClr val="bg1"/>
              </a:solidFill>
              <a:latin typeface="Arial" panose="020B0604020202020204" pitchFamily="34" charset="0"/>
              <a:cs typeface="Segoe UI"/>
            </a:endParaRPr>
          </a:p>
        </p:txBody>
      </p:sp>
      <p:sp>
        <p:nvSpPr>
          <p:cNvPr id="9" name="Rectangle 8">
            <a:extLst>
              <a:ext uri="{FF2B5EF4-FFF2-40B4-BE49-F238E27FC236}">
                <a16:creationId xmlns:a16="http://schemas.microsoft.com/office/drawing/2014/main" id="{DC4F687F-154B-9D10-B61A-A318739253AE}"/>
              </a:ext>
            </a:extLst>
          </p:cNvPr>
          <p:cNvSpPr/>
          <p:nvPr/>
        </p:nvSpPr>
        <p:spPr>
          <a:xfrm>
            <a:off x="384720" y="5380716"/>
            <a:ext cx="11427752" cy="1357529"/>
          </a:xfrm>
          <a:prstGeom prst="rect">
            <a:avLst/>
          </a:prstGeom>
          <a:solidFill>
            <a:srgbClr val="BA5624"/>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ts val="2550"/>
              </a:lnSpc>
            </a:pPr>
            <a:r>
              <a:rPr lang="en-GB" sz="2000">
                <a:solidFill>
                  <a:schemeClr val="bg1"/>
                </a:solidFill>
                <a:latin typeface="Arial"/>
                <a:cs typeface="Arial"/>
              </a:rPr>
              <a:t>Phase 1 (Baseline Surveys) of our 'Plan for Fleet Pond' was completed, and Phase 2 (Design of Plan) is well underway. The data collection &amp; analysis is complete ready for project designs, to be reviewed through 2025, with Phase 3 (Implementation) from 2026.</a:t>
            </a:r>
            <a:endParaRPr lang="en-US">
              <a:solidFill>
                <a:schemeClr val="bg1"/>
              </a:solidFill>
              <a:ea typeface="Calibri Light"/>
              <a:cs typeface="Calibri Light"/>
            </a:endParaRPr>
          </a:p>
        </p:txBody>
      </p:sp>
      <p:sp>
        <p:nvSpPr>
          <p:cNvPr id="10" name="Rectangle 9">
            <a:extLst>
              <a:ext uri="{FF2B5EF4-FFF2-40B4-BE49-F238E27FC236}">
                <a16:creationId xmlns:a16="http://schemas.microsoft.com/office/drawing/2014/main" id="{1217F4B0-9F98-775B-1CD2-2F2A6135FF23}"/>
              </a:ext>
            </a:extLst>
          </p:cNvPr>
          <p:cNvSpPr/>
          <p:nvPr/>
        </p:nvSpPr>
        <p:spPr>
          <a:xfrm>
            <a:off x="6013687" y="1529748"/>
            <a:ext cx="5790591" cy="1840946"/>
          </a:xfrm>
          <a:prstGeom prst="rect">
            <a:avLst/>
          </a:prstGeom>
          <a:solidFill>
            <a:srgbClr val="BA5624"/>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ts val="2550"/>
              </a:lnSpc>
            </a:pPr>
            <a:r>
              <a:rPr lang="en-GB" sz="2000">
                <a:solidFill>
                  <a:srgbClr val="FFFFFF"/>
                </a:solidFill>
                <a:latin typeface="Arial"/>
              </a:rPr>
              <a:t>Biodiversity Net Gain financial model and costed delivery plan developed and presented to Cabinet. Approval given to create a Habitat Bank and begin work on Countryside site improvements to create Net Gain Credits.</a:t>
            </a:r>
            <a:endParaRPr lang="en-GB" sz="2000">
              <a:solidFill>
                <a:schemeClr val="bg1"/>
              </a:solidFill>
              <a:latin typeface="Arial" panose="020B0604020202020204" pitchFamily="34" charset="0"/>
              <a:cs typeface="Arial"/>
            </a:endParaRPr>
          </a:p>
        </p:txBody>
      </p:sp>
      <p:sp>
        <p:nvSpPr>
          <p:cNvPr id="13" name="Rectangle 12">
            <a:extLst>
              <a:ext uri="{FF2B5EF4-FFF2-40B4-BE49-F238E27FC236}">
                <a16:creationId xmlns:a16="http://schemas.microsoft.com/office/drawing/2014/main" id="{2CAE80C2-EABE-4E70-9F6A-F77F02681F9A}"/>
              </a:ext>
            </a:extLst>
          </p:cNvPr>
          <p:cNvSpPr/>
          <p:nvPr/>
        </p:nvSpPr>
        <p:spPr>
          <a:xfrm>
            <a:off x="384720" y="1529749"/>
            <a:ext cx="5430076" cy="1840947"/>
          </a:xfrm>
          <a:prstGeom prst="rect">
            <a:avLst/>
          </a:prstGeom>
          <a:solidFill>
            <a:srgbClr val="BA5624"/>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ts val="2550"/>
              </a:lnSpc>
            </a:pPr>
            <a:r>
              <a:rPr lang="en-GB" sz="2000">
                <a:solidFill>
                  <a:srgbClr val="FFFFFF"/>
                </a:solidFill>
                <a:latin typeface="Arial"/>
                <a:ea typeface="Segoe UI"/>
                <a:cs typeface="Segoe UI"/>
              </a:rPr>
              <a:t>There are now 228</a:t>
            </a:r>
            <a:r>
              <a:rPr lang="en-GB" sz="2000" baseline="0">
                <a:solidFill>
                  <a:srgbClr val="FFFFFF"/>
                </a:solidFill>
                <a:latin typeface="Arial"/>
                <a:ea typeface="Segoe UI"/>
                <a:cs typeface="Segoe UI"/>
              </a:rPr>
              <a:t> volunteers signed up</a:t>
            </a:r>
            <a:r>
              <a:rPr lang="en-US" sz="2000">
                <a:latin typeface="Arial"/>
                <a:ea typeface="Segoe UI"/>
                <a:cs typeface="Segoe UI"/>
              </a:rPr>
              <a:t>​ to help maintain our Countryside sites.</a:t>
            </a:r>
          </a:p>
          <a:p>
            <a:pPr algn="ctr">
              <a:lnSpc>
                <a:spcPts val="2550"/>
              </a:lnSpc>
            </a:pPr>
            <a:r>
              <a:rPr lang="en-GB" sz="2000">
                <a:solidFill>
                  <a:srgbClr val="FFFFFF"/>
                </a:solidFill>
                <a:latin typeface="Arial"/>
                <a:ea typeface="Segoe UI"/>
                <a:cs typeface="Segoe UI"/>
              </a:rPr>
              <a:t>91</a:t>
            </a:r>
            <a:r>
              <a:rPr lang="en-GB" sz="2000" baseline="0">
                <a:solidFill>
                  <a:srgbClr val="FFFFFF"/>
                </a:solidFill>
                <a:latin typeface="Arial"/>
                <a:ea typeface="Segoe UI"/>
                <a:cs typeface="Segoe UI"/>
              </a:rPr>
              <a:t> Volunteering Sessions </a:t>
            </a:r>
            <a:r>
              <a:rPr lang="en-GB" sz="2000">
                <a:solidFill>
                  <a:srgbClr val="FFFFFF"/>
                </a:solidFill>
                <a:latin typeface="Arial"/>
                <a:ea typeface="Segoe UI"/>
                <a:cs typeface="Segoe UI"/>
              </a:rPr>
              <a:t>were run with</a:t>
            </a:r>
            <a:r>
              <a:rPr lang="en-GB" sz="2000" baseline="0">
                <a:solidFill>
                  <a:srgbClr val="FFFFFF"/>
                </a:solidFill>
                <a:latin typeface="Arial"/>
                <a:ea typeface="Segoe UI"/>
                <a:cs typeface="Segoe UI"/>
              </a:rPr>
              <a:t> </a:t>
            </a:r>
            <a:r>
              <a:rPr lang="en-GB" sz="2000">
                <a:solidFill>
                  <a:srgbClr val="FFFFFF"/>
                </a:solidFill>
                <a:latin typeface="Arial"/>
                <a:ea typeface="Segoe UI"/>
                <a:cs typeface="Segoe UI"/>
              </a:rPr>
              <a:t>337 </a:t>
            </a:r>
            <a:r>
              <a:rPr lang="en-GB" sz="2000" baseline="0">
                <a:solidFill>
                  <a:srgbClr val="FFFFFF"/>
                </a:solidFill>
                <a:latin typeface="Arial"/>
                <a:ea typeface="Segoe UI"/>
                <a:cs typeface="Segoe UI"/>
              </a:rPr>
              <a:t>attendees</a:t>
            </a:r>
            <a:r>
              <a:rPr lang="en-US" sz="2000">
                <a:latin typeface="Arial"/>
                <a:ea typeface="Segoe UI"/>
                <a:cs typeface="Segoe UI"/>
              </a:rPr>
              <a:t>​, along with </a:t>
            </a:r>
            <a:r>
              <a:rPr lang="en-GB" sz="2000">
                <a:solidFill>
                  <a:srgbClr val="FFFFFF"/>
                </a:solidFill>
                <a:latin typeface="Arial"/>
                <a:ea typeface="Segoe UI"/>
                <a:cs typeface="Segoe UI"/>
              </a:rPr>
              <a:t>11</a:t>
            </a:r>
            <a:r>
              <a:rPr lang="en-GB" sz="2000" baseline="0">
                <a:solidFill>
                  <a:srgbClr val="FFFFFF"/>
                </a:solidFill>
                <a:latin typeface="Arial"/>
                <a:ea typeface="Segoe UI"/>
                <a:cs typeface="Segoe UI"/>
              </a:rPr>
              <a:t> Corporate Volunteer Groups</a:t>
            </a:r>
            <a:r>
              <a:rPr lang="en-US" sz="2000">
                <a:latin typeface="Arial"/>
                <a:ea typeface="Segoe UI"/>
                <a:cs typeface="Segoe UI"/>
              </a:rPr>
              <a:t>​ assistance.</a:t>
            </a:r>
          </a:p>
        </p:txBody>
      </p:sp>
    </p:spTree>
    <p:extLst>
      <p:ext uri="{BB962C8B-B14F-4D97-AF65-F5344CB8AC3E}">
        <p14:creationId xmlns:p14="http://schemas.microsoft.com/office/powerpoint/2010/main" val="624252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84000"/>
          </a:schemeClr>
        </a:solidFill>
        <a:effectLst/>
      </p:bgPr>
    </p:bg>
    <p:spTree>
      <p:nvGrpSpPr>
        <p:cNvPr id="1" name=""/>
        <p:cNvGrpSpPr/>
        <p:nvPr/>
      </p:nvGrpSpPr>
      <p:grpSpPr>
        <a:xfrm>
          <a:off x="0" y="0"/>
          <a:ext cx="0" cy="0"/>
          <a:chOff x="0" y="0"/>
          <a:chExt cx="0" cy="0"/>
        </a:xfrm>
      </p:grpSpPr>
      <p:pic>
        <p:nvPicPr>
          <p:cNvPr id="4" name="Picture 3" descr="Picture of people at events">
            <a:extLst>
              <a:ext uri="{FF2B5EF4-FFF2-40B4-BE49-F238E27FC236}">
                <a16:creationId xmlns:a16="http://schemas.microsoft.com/office/drawing/2014/main" id="{E5C4FCDE-DCD7-E3ED-C76F-A00529DD7E4D}"/>
              </a:ext>
              <a:ext uri="{C183D7F6-B498-43B3-948B-1728B52AA6E4}">
                <adec:decorative xmlns:adec="http://schemas.microsoft.com/office/drawing/2017/decorative" val="0"/>
              </a:ext>
            </a:extLst>
          </p:cNvPr>
          <p:cNvPicPr>
            <a:picLocks noChangeAspect="1"/>
          </p:cNvPicPr>
          <p:nvPr/>
        </p:nvPicPr>
        <p:blipFill>
          <a:blip r:embed="rId3">
            <a:alphaModFix amt="62000"/>
          </a:blip>
          <a:stretch>
            <a:fillRect/>
          </a:stretch>
        </p:blipFill>
        <p:spPr>
          <a:xfrm>
            <a:off x="7761514" y="0"/>
            <a:ext cx="4430486" cy="6858000"/>
          </a:xfrm>
          <a:prstGeom prst="rect">
            <a:avLst/>
          </a:prstGeom>
        </p:spPr>
      </p:pic>
      <p:sp>
        <p:nvSpPr>
          <p:cNvPr id="2" name="Title 1">
            <a:extLst>
              <a:ext uri="{FF2B5EF4-FFF2-40B4-BE49-F238E27FC236}">
                <a16:creationId xmlns:a16="http://schemas.microsoft.com/office/drawing/2014/main" id="{ECA6BBCC-DCFA-4147-95CA-C21EE400EB14}"/>
              </a:ext>
            </a:extLst>
          </p:cNvPr>
          <p:cNvSpPr>
            <a:spLocks noGrp="1"/>
          </p:cNvSpPr>
          <p:nvPr>
            <p:ph type="title"/>
          </p:nvPr>
        </p:nvSpPr>
        <p:spPr>
          <a:xfrm>
            <a:off x="244736" y="3872"/>
            <a:ext cx="9041988" cy="753290"/>
          </a:xfrm>
        </p:spPr>
        <p:txBody>
          <a:bodyPr anchor="ctr">
            <a:normAutofit/>
          </a:bodyPr>
          <a:lstStyle/>
          <a:p>
            <a:r>
              <a:rPr lang="en-GB" sz="3200">
                <a:solidFill>
                  <a:schemeClr val="tx1"/>
                </a:solidFill>
                <a:latin typeface="Arial"/>
                <a:cs typeface="Arial"/>
              </a:rPr>
              <a:t>Events Throughout 2024-2025</a:t>
            </a:r>
          </a:p>
        </p:txBody>
      </p:sp>
      <p:sp>
        <p:nvSpPr>
          <p:cNvPr id="5" name="Rectangle 4">
            <a:extLst>
              <a:ext uri="{FF2B5EF4-FFF2-40B4-BE49-F238E27FC236}">
                <a16:creationId xmlns:a16="http://schemas.microsoft.com/office/drawing/2014/main" id="{A4DFCEB7-981A-D35F-531C-A9237D4F453C}"/>
              </a:ext>
              <a:ext uri="{C183D7F6-B498-43B3-948B-1728B52AA6E4}">
                <adec:decorative xmlns:adec="http://schemas.microsoft.com/office/drawing/2017/decorative" val="1"/>
              </a:ext>
            </a:extLst>
          </p:cNvPr>
          <p:cNvSpPr/>
          <p:nvPr/>
        </p:nvSpPr>
        <p:spPr>
          <a:xfrm>
            <a:off x="244736" y="1286539"/>
            <a:ext cx="7261850" cy="4869712"/>
          </a:xfrm>
          <a:prstGeom prst="rect">
            <a:avLst/>
          </a:prstGeom>
          <a:solidFill>
            <a:srgbClr val="1F1D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400" b="1" dirty="0">
                <a:solidFill>
                  <a:schemeClr val="bg1"/>
                </a:solidFill>
                <a:latin typeface="Arial"/>
                <a:cs typeface="Arial"/>
              </a:rPr>
              <a:t>May ’24</a:t>
            </a:r>
            <a:endParaRPr lang="en-US" sz="1400" b="1" dirty="0">
              <a:solidFill>
                <a:schemeClr val="bg1"/>
              </a:solidFill>
              <a:latin typeface="Calibri Light"/>
              <a:ea typeface="Calibri Light"/>
              <a:cs typeface="Calibri Light"/>
            </a:endParaRPr>
          </a:p>
          <a:p>
            <a:pPr marL="285750" indent="-285750">
              <a:buFont typeface="Calibri"/>
              <a:buChar char="-"/>
            </a:pPr>
            <a:r>
              <a:rPr lang="en-GB" sz="1400" dirty="0">
                <a:solidFill>
                  <a:schemeClr val="bg1"/>
                </a:solidFill>
                <a:latin typeface="Arial"/>
                <a:cs typeface="Arial"/>
              </a:rPr>
              <a:t>Awarded the Armed Forces Covenant Employers Recognition Silver Award in Portsmouth</a:t>
            </a:r>
          </a:p>
          <a:p>
            <a:endParaRPr lang="en-GB" sz="1400" dirty="0">
              <a:solidFill>
                <a:schemeClr val="bg1"/>
              </a:solidFill>
              <a:latin typeface="Arial"/>
              <a:ea typeface="Calibri Light" panose="020F0302020204030204"/>
              <a:cs typeface="Arial"/>
            </a:endParaRPr>
          </a:p>
          <a:p>
            <a:r>
              <a:rPr lang="en-GB" sz="1400" b="1" dirty="0">
                <a:solidFill>
                  <a:schemeClr val="bg1"/>
                </a:solidFill>
                <a:latin typeface="Arial"/>
                <a:cs typeface="Arial"/>
              </a:rPr>
              <a:t>June  ’24</a:t>
            </a:r>
            <a:endParaRPr lang="en-US" sz="1400" dirty="0">
              <a:solidFill>
                <a:schemeClr val="bg1"/>
              </a:solidFill>
              <a:latin typeface="Arial"/>
              <a:cs typeface="Arial"/>
            </a:endParaRPr>
          </a:p>
          <a:p>
            <a:pPr marL="285750" indent="-285750">
              <a:buFont typeface="Calibri"/>
              <a:buChar char="-"/>
            </a:pPr>
            <a:r>
              <a:rPr lang="en-GB" sz="1400" dirty="0">
                <a:solidFill>
                  <a:schemeClr val="bg1"/>
                </a:solidFill>
                <a:latin typeface="Arial"/>
                <a:cs typeface="Arial"/>
              </a:rPr>
              <a:t>Countryside Stall @ Yateley Lions Fun Fest and Hook Summer School Fair </a:t>
            </a:r>
            <a:endParaRPr lang="en-GB" sz="1400" dirty="0">
              <a:solidFill>
                <a:schemeClr val="bg1"/>
              </a:solidFill>
              <a:ea typeface="Calibri Light" panose="020F0302020204030204"/>
              <a:cs typeface="Calibri Light" panose="020F0302020204030204"/>
            </a:endParaRPr>
          </a:p>
          <a:p>
            <a:pPr marL="285750" indent="-285750">
              <a:buFont typeface="Calibri"/>
              <a:buChar char="-"/>
            </a:pPr>
            <a:r>
              <a:rPr lang="en-GB" sz="1400" dirty="0">
                <a:solidFill>
                  <a:schemeClr val="bg1"/>
                </a:solidFill>
                <a:latin typeface="Arial"/>
                <a:cs typeface="Arial"/>
              </a:rPr>
              <a:t>Bark in the Park @ </a:t>
            </a:r>
            <a:r>
              <a:rPr lang="en-GB" sz="1400" dirty="0" err="1">
                <a:solidFill>
                  <a:schemeClr val="bg1"/>
                </a:solidFill>
                <a:latin typeface="Arial"/>
                <a:cs typeface="Arial"/>
              </a:rPr>
              <a:t>Edenbrook</a:t>
            </a:r>
            <a:r>
              <a:rPr lang="en-GB" sz="1400" dirty="0">
                <a:solidFill>
                  <a:schemeClr val="bg1"/>
                </a:solidFill>
                <a:latin typeface="Arial"/>
                <a:cs typeface="Arial"/>
              </a:rPr>
              <a:t> Country Park </a:t>
            </a:r>
          </a:p>
          <a:p>
            <a:pPr marL="285750" indent="-285750">
              <a:buFont typeface="Calibri"/>
              <a:buChar char="-"/>
            </a:pPr>
            <a:r>
              <a:rPr lang="en-GB" sz="1400" dirty="0">
                <a:solidFill>
                  <a:schemeClr val="bg1"/>
                </a:solidFill>
                <a:latin typeface="Arial"/>
                <a:cs typeface="Arial"/>
              </a:rPr>
              <a:t>New Bike Track Launch Event @ </a:t>
            </a:r>
            <a:r>
              <a:rPr lang="en-GB" sz="1400" dirty="0" err="1">
                <a:solidFill>
                  <a:schemeClr val="bg1"/>
                </a:solidFill>
                <a:latin typeface="Arial"/>
                <a:cs typeface="Arial"/>
              </a:rPr>
              <a:t>Edenbrook</a:t>
            </a:r>
            <a:r>
              <a:rPr lang="en-GB" sz="1400" dirty="0">
                <a:solidFill>
                  <a:schemeClr val="bg1"/>
                </a:solidFill>
                <a:latin typeface="Arial"/>
                <a:cs typeface="Arial"/>
              </a:rPr>
              <a:t> Country Park </a:t>
            </a:r>
          </a:p>
          <a:p>
            <a:pPr marL="285750" indent="-285750">
              <a:buFont typeface="Calibri"/>
              <a:buChar char="-"/>
            </a:pPr>
            <a:endParaRPr lang="en-GB" sz="1400" dirty="0">
              <a:solidFill>
                <a:schemeClr val="bg1"/>
              </a:solidFill>
              <a:latin typeface="Arial"/>
              <a:ea typeface="Calibri Light"/>
              <a:cs typeface="Arial"/>
            </a:endParaRPr>
          </a:p>
          <a:p>
            <a:r>
              <a:rPr lang="en-GB" sz="1400" b="1" dirty="0">
                <a:solidFill>
                  <a:schemeClr val="bg1"/>
                </a:solidFill>
                <a:latin typeface="Arial"/>
                <a:cs typeface="Arial"/>
              </a:rPr>
              <a:t>July ’24</a:t>
            </a:r>
          </a:p>
          <a:p>
            <a:pPr marL="285750" indent="-285750">
              <a:buFont typeface="Calibri"/>
              <a:buChar char="-"/>
            </a:pPr>
            <a:r>
              <a:rPr lang="en-GB" sz="1400" dirty="0">
                <a:solidFill>
                  <a:schemeClr val="bg1"/>
                </a:solidFill>
                <a:latin typeface="Arial"/>
                <a:cs typeface="Arial"/>
              </a:rPr>
              <a:t>Nature Discovery Day @ </a:t>
            </a:r>
            <a:r>
              <a:rPr lang="en-GB" sz="1400" dirty="0" err="1">
                <a:solidFill>
                  <a:schemeClr val="bg1"/>
                </a:solidFill>
                <a:latin typeface="Arial"/>
                <a:cs typeface="Arial"/>
              </a:rPr>
              <a:t>Edenbrook</a:t>
            </a:r>
            <a:r>
              <a:rPr lang="en-GB" sz="1400" dirty="0">
                <a:solidFill>
                  <a:schemeClr val="bg1"/>
                </a:solidFill>
                <a:latin typeface="Arial"/>
                <a:cs typeface="Arial"/>
              </a:rPr>
              <a:t> Country Park </a:t>
            </a:r>
          </a:p>
          <a:p>
            <a:pPr marL="285750" indent="-285750">
              <a:buFont typeface="Calibri"/>
              <a:buChar char="-"/>
            </a:pPr>
            <a:r>
              <a:rPr lang="en-GB" sz="1400" dirty="0">
                <a:solidFill>
                  <a:schemeClr val="bg1"/>
                </a:solidFill>
                <a:latin typeface="Arial"/>
                <a:ea typeface="Calibri Light" panose="020F0302020204030204"/>
                <a:cs typeface="Arial"/>
              </a:rPr>
              <a:t>Delivered County Lines interactive session to Frogmore Parents </a:t>
            </a:r>
            <a:endParaRPr lang="en-GB" sz="1400" dirty="0">
              <a:solidFill>
                <a:schemeClr val="bg1"/>
              </a:solidFill>
              <a:latin typeface="Arial"/>
              <a:cs typeface="Arial"/>
            </a:endParaRPr>
          </a:p>
          <a:p>
            <a:pPr marL="285750" indent="-285750">
              <a:buFont typeface="Calibri"/>
              <a:buChar char="-"/>
            </a:pPr>
            <a:endParaRPr lang="en-GB" sz="1400" dirty="0">
              <a:solidFill>
                <a:schemeClr val="bg1"/>
              </a:solidFill>
              <a:latin typeface="Arial"/>
              <a:ea typeface="Calibri Light"/>
              <a:cs typeface="Arial"/>
            </a:endParaRPr>
          </a:p>
          <a:p>
            <a:r>
              <a:rPr lang="en-GB" sz="1400" b="1" dirty="0">
                <a:solidFill>
                  <a:schemeClr val="bg1"/>
                </a:solidFill>
                <a:latin typeface="Arial"/>
                <a:cs typeface="Arial"/>
              </a:rPr>
              <a:t>August ’24</a:t>
            </a:r>
            <a:endParaRPr lang="en-US" sz="1400" b="1" dirty="0">
              <a:solidFill>
                <a:schemeClr val="bg1"/>
              </a:solidFill>
              <a:latin typeface="Arial"/>
              <a:cs typeface="Arial"/>
            </a:endParaRPr>
          </a:p>
          <a:p>
            <a:pPr marL="285750" indent="-285750">
              <a:buFont typeface="Calibri"/>
              <a:buChar char="-"/>
            </a:pPr>
            <a:r>
              <a:rPr lang="en-GB" sz="1400" dirty="0">
                <a:solidFill>
                  <a:schemeClr val="bg1"/>
                </a:solidFill>
                <a:latin typeface="Arial"/>
                <a:cs typeface="Arial"/>
              </a:rPr>
              <a:t>Sponsored the Ukrainian Independence Day celebrations in Hook</a:t>
            </a:r>
          </a:p>
          <a:p>
            <a:pPr marL="285750" indent="-285750">
              <a:buFont typeface="Calibri"/>
              <a:buChar char="-"/>
            </a:pPr>
            <a:r>
              <a:rPr lang="en-GB" sz="1400" dirty="0">
                <a:solidFill>
                  <a:schemeClr val="bg1"/>
                </a:solidFill>
                <a:latin typeface="Arial"/>
                <a:cs typeface="Arial"/>
              </a:rPr>
              <a:t>Wickham Place Community Safety event with VIVID, Police and Fire services</a:t>
            </a:r>
            <a:endParaRPr lang="en-US" sz="1400" dirty="0">
              <a:solidFill>
                <a:schemeClr val="bg1"/>
              </a:solidFill>
              <a:latin typeface="Arial"/>
              <a:cs typeface="Arial"/>
            </a:endParaRPr>
          </a:p>
          <a:p>
            <a:pPr marL="285750" indent="-285750">
              <a:buFont typeface="Calibri"/>
              <a:buChar char="-"/>
            </a:pPr>
            <a:endParaRPr lang="en-GB" sz="1400" dirty="0">
              <a:solidFill>
                <a:schemeClr val="bg1"/>
              </a:solidFill>
              <a:latin typeface="Arial"/>
              <a:cs typeface="Arial"/>
            </a:endParaRPr>
          </a:p>
          <a:p>
            <a:r>
              <a:rPr lang="en-GB" sz="1400" b="1" dirty="0">
                <a:solidFill>
                  <a:schemeClr val="bg1"/>
                </a:solidFill>
                <a:latin typeface="Arial"/>
                <a:cs typeface="Arial"/>
              </a:rPr>
              <a:t>September ’24</a:t>
            </a:r>
            <a:endParaRPr lang="en-US" sz="1400" dirty="0">
              <a:solidFill>
                <a:schemeClr val="bg1"/>
              </a:solidFill>
              <a:latin typeface="Arial"/>
              <a:cs typeface="Arial"/>
            </a:endParaRPr>
          </a:p>
          <a:p>
            <a:pPr marL="285750" indent="-285750">
              <a:buFont typeface="Calibri"/>
              <a:buChar char="-"/>
            </a:pPr>
            <a:r>
              <a:rPr lang="en-GB" sz="1400" dirty="0">
                <a:solidFill>
                  <a:schemeClr val="bg1"/>
                </a:solidFill>
                <a:latin typeface="Arial"/>
                <a:cs typeface="Arial"/>
              </a:rPr>
              <a:t>Delivered a successful Employment Fair</a:t>
            </a:r>
          </a:p>
          <a:p>
            <a:pPr marL="285750" indent="-285750">
              <a:buFont typeface="Calibri"/>
              <a:buChar char="-"/>
            </a:pPr>
            <a:r>
              <a:rPr lang="en-GB" sz="1400" dirty="0">
                <a:solidFill>
                  <a:schemeClr val="bg1"/>
                </a:solidFill>
                <a:latin typeface="Arial"/>
                <a:cs typeface="Arial"/>
              </a:rPr>
              <a:t>Delivered </a:t>
            </a:r>
            <a:r>
              <a:rPr lang="en-GB" sz="1400" dirty="0" err="1">
                <a:solidFill>
                  <a:schemeClr val="bg1"/>
                </a:solidFill>
                <a:latin typeface="Arial"/>
                <a:cs typeface="Arial"/>
              </a:rPr>
              <a:t>FireWise</a:t>
            </a:r>
            <a:r>
              <a:rPr lang="en-GB" sz="1400" dirty="0">
                <a:solidFill>
                  <a:schemeClr val="bg1"/>
                </a:solidFill>
                <a:latin typeface="Arial"/>
                <a:cs typeface="Arial"/>
              </a:rPr>
              <a:t> session to Vision4Youth in Yateley</a:t>
            </a:r>
            <a:endParaRPr lang="en-US" sz="1400" dirty="0">
              <a:solidFill>
                <a:schemeClr val="bg1"/>
              </a:solidFill>
              <a:latin typeface="Arial"/>
              <a:cs typeface="Arial"/>
            </a:endParaRPr>
          </a:p>
        </p:txBody>
      </p:sp>
    </p:spTree>
    <p:extLst>
      <p:ext uri="{BB962C8B-B14F-4D97-AF65-F5344CB8AC3E}">
        <p14:creationId xmlns:p14="http://schemas.microsoft.com/office/powerpoint/2010/main" val="985039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84000"/>
          </a:schemeClr>
        </a:solidFill>
        <a:effectLst/>
      </p:bgPr>
    </p:bg>
    <p:spTree>
      <p:nvGrpSpPr>
        <p:cNvPr id="1" name="">
          <a:extLst>
            <a:ext uri="{FF2B5EF4-FFF2-40B4-BE49-F238E27FC236}">
              <a16:creationId xmlns:a16="http://schemas.microsoft.com/office/drawing/2014/main" id="{9258C28D-A165-B86C-CEDC-9835628221CC}"/>
            </a:ext>
          </a:extLst>
        </p:cNvPr>
        <p:cNvGrpSpPr/>
        <p:nvPr/>
      </p:nvGrpSpPr>
      <p:grpSpPr>
        <a:xfrm>
          <a:off x="0" y="0"/>
          <a:ext cx="0" cy="0"/>
          <a:chOff x="0" y="0"/>
          <a:chExt cx="0" cy="0"/>
        </a:xfrm>
      </p:grpSpPr>
      <p:pic>
        <p:nvPicPr>
          <p:cNvPr id="4" name="Picture 3" descr="Picture of people at group events">
            <a:extLst>
              <a:ext uri="{FF2B5EF4-FFF2-40B4-BE49-F238E27FC236}">
                <a16:creationId xmlns:a16="http://schemas.microsoft.com/office/drawing/2014/main" id="{29F67A19-29D0-EA0C-8F4F-D61625456F64}"/>
              </a:ext>
              <a:ext uri="{C183D7F6-B498-43B3-948B-1728B52AA6E4}">
                <adec:decorative xmlns:adec="http://schemas.microsoft.com/office/drawing/2017/decorative" val="0"/>
              </a:ext>
            </a:extLst>
          </p:cNvPr>
          <p:cNvPicPr>
            <a:picLocks noChangeAspect="1"/>
          </p:cNvPicPr>
          <p:nvPr/>
        </p:nvPicPr>
        <p:blipFill>
          <a:blip r:embed="rId3">
            <a:alphaModFix amt="62000"/>
          </a:blip>
          <a:stretch>
            <a:fillRect/>
          </a:stretch>
        </p:blipFill>
        <p:spPr>
          <a:xfrm>
            <a:off x="7761514" y="0"/>
            <a:ext cx="4430486" cy="6858000"/>
          </a:xfrm>
          <a:prstGeom prst="rect">
            <a:avLst/>
          </a:prstGeom>
        </p:spPr>
      </p:pic>
      <p:sp>
        <p:nvSpPr>
          <p:cNvPr id="2" name="Title 1">
            <a:extLst>
              <a:ext uri="{FF2B5EF4-FFF2-40B4-BE49-F238E27FC236}">
                <a16:creationId xmlns:a16="http://schemas.microsoft.com/office/drawing/2014/main" id="{534581D2-DAD3-A508-83E1-19729F9BEFBE}"/>
              </a:ext>
            </a:extLst>
          </p:cNvPr>
          <p:cNvSpPr>
            <a:spLocks noGrp="1"/>
          </p:cNvSpPr>
          <p:nvPr>
            <p:ph type="title"/>
          </p:nvPr>
        </p:nvSpPr>
        <p:spPr>
          <a:xfrm>
            <a:off x="244736" y="3872"/>
            <a:ext cx="9041988" cy="753290"/>
          </a:xfrm>
        </p:spPr>
        <p:txBody>
          <a:bodyPr anchor="ctr">
            <a:normAutofit/>
          </a:bodyPr>
          <a:lstStyle/>
          <a:p>
            <a:r>
              <a:rPr lang="en-GB" sz="3200" dirty="0">
                <a:solidFill>
                  <a:schemeClr val="tx1"/>
                </a:solidFill>
                <a:latin typeface="Arial"/>
                <a:cs typeface="Arial"/>
              </a:rPr>
              <a:t>Events Throughout 2024-2025 </a:t>
            </a:r>
            <a:r>
              <a:rPr lang="en-GB" sz="3200" dirty="0" err="1">
                <a:solidFill>
                  <a:schemeClr val="tx1"/>
                </a:solidFill>
                <a:latin typeface="Arial"/>
                <a:cs typeface="Arial"/>
              </a:rPr>
              <a:t>contd</a:t>
            </a:r>
          </a:p>
        </p:txBody>
      </p:sp>
      <p:sp>
        <p:nvSpPr>
          <p:cNvPr id="5" name="Rectangle 4">
            <a:extLst>
              <a:ext uri="{FF2B5EF4-FFF2-40B4-BE49-F238E27FC236}">
                <a16:creationId xmlns:a16="http://schemas.microsoft.com/office/drawing/2014/main" id="{3C9B7198-EA60-DF14-1E12-DB137CC12EB2}"/>
              </a:ext>
              <a:ext uri="{C183D7F6-B498-43B3-948B-1728B52AA6E4}">
                <adec:decorative xmlns:adec="http://schemas.microsoft.com/office/drawing/2017/decorative" val="1"/>
              </a:ext>
            </a:extLst>
          </p:cNvPr>
          <p:cNvSpPr/>
          <p:nvPr/>
        </p:nvSpPr>
        <p:spPr>
          <a:xfrm>
            <a:off x="244736" y="649741"/>
            <a:ext cx="7283115" cy="6096747"/>
          </a:xfrm>
          <a:prstGeom prst="rect">
            <a:avLst/>
          </a:prstGeom>
          <a:solidFill>
            <a:srgbClr val="1F1D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400" b="1" dirty="0">
                <a:solidFill>
                  <a:schemeClr val="bg1"/>
                </a:solidFill>
                <a:latin typeface="Arial"/>
                <a:cs typeface="Arial"/>
              </a:rPr>
              <a:t>October ’24</a:t>
            </a:r>
            <a:endParaRPr lang="en-GB" sz="1400" dirty="0">
              <a:solidFill>
                <a:schemeClr val="bg1"/>
              </a:solidFill>
              <a:latin typeface="Arial"/>
              <a:cs typeface="Arial"/>
            </a:endParaRPr>
          </a:p>
          <a:p>
            <a:pPr marL="285750" indent="-285750">
              <a:buFont typeface="Calibri"/>
              <a:buChar char="-"/>
            </a:pPr>
            <a:r>
              <a:rPr lang="en-GB" sz="1400" dirty="0">
                <a:solidFill>
                  <a:schemeClr val="bg1"/>
                </a:solidFill>
                <a:latin typeface="Arial"/>
                <a:cs typeface="Arial"/>
              </a:rPr>
              <a:t>Held a Carers event, bringing together all local carer organisations</a:t>
            </a:r>
          </a:p>
          <a:p>
            <a:pPr marL="285750" indent="-285750">
              <a:buFont typeface="Calibri"/>
              <a:buChar char="-"/>
            </a:pPr>
            <a:r>
              <a:rPr lang="en-GB" sz="1400" dirty="0">
                <a:solidFill>
                  <a:schemeClr val="bg1"/>
                </a:solidFill>
                <a:latin typeface="Arial"/>
                <a:cs typeface="Arial"/>
              </a:rPr>
              <a:t>Low-Cost Home Ownership event at the Harlington to provide a one-stop advice shop for local people looking into home ownership using shared ownership offerings </a:t>
            </a:r>
          </a:p>
          <a:p>
            <a:pPr marL="285750" indent="-285750">
              <a:buFont typeface="Calibri"/>
              <a:buChar char="-"/>
            </a:pPr>
            <a:r>
              <a:rPr lang="en-GB" sz="1400" dirty="0">
                <a:solidFill>
                  <a:schemeClr val="bg1"/>
                </a:solidFill>
                <a:latin typeface="Arial"/>
                <a:ea typeface="Calibri Light" panose="020F0302020204030204"/>
                <a:cs typeface="Arial"/>
              </a:rPr>
              <a:t>Delivered Knife Crime Awareness session to Fleet Pheonix</a:t>
            </a:r>
            <a:endParaRPr lang="en-GB" sz="1400" dirty="0">
              <a:solidFill>
                <a:schemeClr val="bg1"/>
              </a:solidFill>
              <a:latin typeface="Calibri Light" panose="020F0302020204030204"/>
              <a:ea typeface="Calibri Light" panose="020F0302020204030204"/>
              <a:cs typeface="Calibri Light" panose="020F0302020204030204"/>
            </a:endParaRPr>
          </a:p>
          <a:p>
            <a:pPr marL="285750" indent="-285750">
              <a:buFont typeface="Calibri"/>
              <a:buChar char="-"/>
            </a:pPr>
            <a:endParaRPr lang="en-GB" sz="1400" dirty="0">
              <a:solidFill>
                <a:schemeClr val="bg1"/>
              </a:solidFill>
              <a:latin typeface="Arial"/>
              <a:ea typeface="Calibri Light"/>
              <a:cs typeface="Arial"/>
            </a:endParaRPr>
          </a:p>
          <a:p>
            <a:r>
              <a:rPr lang="en-GB" sz="1400" b="1" dirty="0">
                <a:solidFill>
                  <a:schemeClr val="bg1"/>
                </a:solidFill>
                <a:latin typeface="Arial"/>
                <a:cs typeface="Arial"/>
              </a:rPr>
              <a:t>November ’24</a:t>
            </a:r>
            <a:endParaRPr lang="en-GB" sz="1400" dirty="0">
              <a:solidFill>
                <a:schemeClr val="bg1"/>
              </a:solidFill>
              <a:ea typeface="Calibri Light"/>
              <a:cs typeface="Calibri Light"/>
            </a:endParaRPr>
          </a:p>
          <a:p>
            <a:pPr marL="285750" indent="-285750">
              <a:buFont typeface="Calibri"/>
              <a:buChar char="-"/>
            </a:pPr>
            <a:r>
              <a:rPr lang="en-GB" sz="1400" dirty="0">
                <a:solidFill>
                  <a:schemeClr val="bg1"/>
                </a:solidFill>
                <a:latin typeface="Arial"/>
                <a:cs typeface="Arial"/>
              </a:rPr>
              <a:t>Our first Landlords and Empty Homes Forum to bring together Landlords old and new to look at legislation and tenancy sustainability</a:t>
            </a:r>
          </a:p>
          <a:p>
            <a:pPr marL="285750" indent="-285750">
              <a:buFont typeface="Calibri"/>
              <a:buChar char="-"/>
            </a:pPr>
            <a:r>
              <a:rPr lang="en-GB" sz="1400" dirty="0">
                <a:solidFill>
                  <a:schemeClr val="bg1"/>
                </a:solidFill>
                <a:latin typeface="Arial"/>
                <a:ea typeface="Calibri Light" panose="020F0302020204030204"/>
                <a:cs typeface="Arial"/>
              </a:rPr>
              <a:t>Hart Shopping Centre Community Safety event</a:t>
            </a:r>
            <a:endParaRPr lang="en-GB" sz="1400" dirty="0">
              <a:solidFill>
                <a:schemeClr val="bg1"/>
              </a:solidFill>
              <a:ea typeface="Calibri Light" panose="020F0302020204030204"/>
              <a:cs typeface="Calibri Light" panose="020F0302020204030204"/>
            </a:endParaRPr>
          </a:p>
          <a:p>
            <a:pPr marL="285750" indent="-285750">
              <a:buFont typeface="Calibri"/>
              <a:buChar char="-"/>
            </a:pPr>
            <a:endParaRPr lang="en-GB" sz="1400" dirty="0">
              <a:solidFill>
                <a:schemeClr val="bg1"/>
              </a:solidFill>
              <a:latin typeface="Arial"/>
              <a:ea typeface="Calibri Light"/>
              <a:cs typeface="Arial"/>
            </a:endParaRPr>
          </a:p>
          <a:p>
            <a:r>
              <a:rPr lang="en-GB" sz="1400" b="1" dirty="0">
                <a:solidFill>
                  <a:schemeClr val="bg1"/>
                </a:solidFill>
                <a:latin typeface="Arial"/>
                <a:cs typeface="Arial"/>
              </a:rPr>
              <a:t>December  ’24</a:t>
            </a:r>
            <a:endParaRPr lang="en-US" sz="1400" dirty="0">
              <a:solidFill>
                <a:schemeClr val="bg1"/>
              </a:solidFill>
              <a:latin typeface="Arial"/>
              <a:cs typeface="Arial"/>
            </a:endParaRPr>
          </a:p>
          <a:p>
            <a:pPr marL="285750" indent="-285750">
              <a:buFont typeface="Calibri"/>
              <a:buChar char="-"/>
            </a:pPr>
            <a:r>
              <a:rPr lang="en-GB" sz="1400" dirty="0">
                <a:solidFill>
                  <a:schemeClr val="bg1"/>
                </a:solidFill>
                <a:latin typeface="Arial"/>
                <a:cs typeface="Arial"/>
              </a:rPr>
              <a:t>Festive Wreath Making @ Queen Elizabeth II Fields </a:t>
            </a:r>
          </a:p>
          <a:p>
            <a:pPr marL="285750" indent="-285750">
              <a:buFont typeface="Calibri"/>
              <a:buChar char="-"/>
            </a:pPr>
            <a:endParaRPr lang="en-GB" sz="1400" dirty="0">
              <a:solidFill>
                <a:schemeClr val="bg1"/>
              </a:solidFill>
              <a:latin typeface="Arial"/>
              <a:cs typeface="Arial"/>
            </a:endParaRPr>
          </a:p>
          <a:p>
            <a:r>
              <a:rPr lang="en-GB" sz="1400" b="1" dirty="0">
                <a:solidFill>
                  <a:schemeClr val="bg1"/>
                </a:solidFill>
                <a:latin typeface="Arial"/>
                <a:cs typeface="Arial"/>
              </a:rPr>
              <a:t>February ’25</a:t>
            </a:r>
            <a:endParaRPr lang="en-GB" sz="1400" dirty="0">
              <a:solidFill>
                <a:schemeClr val="bg1"/>
              </a:solidFill>
              <a:latin typeface="Arial"/>
              <a:cs typeface="Arial"/>
            </a:endParaRPr>
          </a:p>
          <a:p>
            <a:pPr marL="285750" indent="-285750">
              <a:buFont typeface="Calibri"/>
              <a:buChar char="-"/>
            </a:pPr>
            <a:r>
              <a:rPr lang="en-GB" sz="1400" dirty="0">
                <a:solidFill>
                  <a:schemeClr val="bg1"/>
                </a:solidFill>
                <a:latin typeface="Arial"/>
                <a:cs typeface="Arial"/>
              </a:rPr>
              <a:t>Delivered Community in Motion training</a:t>
            </a:r>
            <a:endParaRPr lang="en-GB" sz="1400" dirty="0">
              <a:solidFill>
                <a:schemeClr val="bg1"/>
              </a:solidFill>
              <a:ea typeface="Calibri Light" panose="020F0302020204030204"/>
              <a:cs typeface="Calibri Light" panose="020F0302020204030204"/>
            </a:endParaRPr>
          </a:p>
          <a:p>
            <a:pPr marL="285750" indent="-285750">
              <a:buFont typeface="Calibri"/>
              <a:buChar char="-"/>
            </a:pPr>
            <a:endParaRPr lang="en-GB" sz="1400" dirty="0">
              <a:solidFill>
                <a:schemeClr val="bg1"/>
              </a:solidFill>
              <a:latin typeface="Arial"/>
              <a:cs typeface="Arial"/>
            </a:endParaRPr>
          </a:p>
          <a:p>
            <a:r>
              <a:rPr lang="en-GB" sz="1400" b="1" dirty="0">
                <a:solidFill>
                  <a:schemeClr val="bg1"/>
                </a:solidFill>
                <a:latin typeface="Arial"/>
                <a:cs typeface="Arial"/>
              </a:rPr>
              <a:t>March ’25</a:t>
            </a:r>
            <a:r>
              <a:rPr lang="en-GB" sz="1400" dirty="0">
                <a:solidFill>
                  <a:schemeClr val="bg1"/>
                </a:solidFill>
                <a:latin typeface="Arial"/>
                <a:cs typeface="Arial"/>
              </a:rPr>
              <a:t> </a:t>
            </a:r>
          </a:p>
          <a:p>
            <a:pPr marL="285750" indent="-285750">
              <a:buFont typeface="Calibri"/>
              <a:buChar char="-"/>
            </a:pPr>
            <a:r>
              <a:rPr lang="en-GB" sz="1400" dirty="0">
                <a:solidFill>
                  <a:schemeClr val="bg1"/>
                </a:solidFill>
                <a:latin typeface="Arial"/>
                <a:cs typeface="Arial"/>
              </a:rPr>
              <a:t>Delivered Community in Motion training (31 attendees)</a:t>
            </a:r>
          </a:p>
          <a:p>
            <a:pPr marL="285750" indent="-285750">
              <a:buFont typeface="Calibri"/>
              <a:buChar char="-"/>
            </a:pPr>
            <a:r>
              <a:rPr lang="en-GB" sz="1400" b="0" i="0" dirty="0">
                <a:solidFill>
                  <a:schemeClr val="bg1"/>
                </a:solidFill>
                <a:effectLst/>
                <a:latin typeface="Arial"/>
                <a:cs typeface="Arial"/>
              </a:rPr>
              <a:t>Sycamore Grange Older Persons Community Safety event</a:t>
            </a:r>
            <a:r>
              <a:rPr lang="en-GB" sz="1400" dirty="0">
                <a:solidFill>
                  <a:schemeClr val="bg1"/>
                </a:solidFill>
                <a:latin typeface="Arial"/>
                <a:cs typeface="Arial"/>
              </a:rPr>
              <a:t> and </a:t>
            </a:r>
            <a:r>
              <a:rPr lang="en-GB" sz="1400" b="0" i="0" dirty="0">
                <a:solidFill>
                  <a:schemeClr val="bg1"/>
                </a:solidFill>
                <a:effectLst/>
                <a:latin typeface="Arial"/>
                <a:cs typeface="Arial"/>
              </a:rPr>
              <a:t>Church Crookham Women's Institute Community Safety event</a:t>
            </a:r>
            <a:endParaRPr lang="en-GB" sz="1400" dirty="0">
              <a:solidFill>
                <a:schemeClr val="bg1"/>
              </a:solidFill>
              <a:latin typeface="Arial"/>
              <a:cs typeface="Arial"/>
            </a:endParaRPr>
          </a:p>
          <a:p>
            <a:pPr marL="285750" indent="-285750">
              <a:buFont typeface="Calibri"/>
              <a:buChar char="-"/>
            </a:pPr>
            <a:r>
              <a:rPr lang="en-GB" sz="1400" dirty="0">
                <a:solidFill>
                  <a:schemeClr val="bg1"/>
                </a:solidFill>
                <a:latin typeface="Arial"/>
                <a:cs typeface="Arial"/>
              </a:rPr>
              <a:t>Landlords Training and awareness session to ensure they are up to date and ready for the Rents Reform Bill</a:t>
            </a:r>
            <a:endParaRPr lang="en-GB" sz="1400" dirty="0">
              <a:solidFill>
                <a:schemeClr val="bg1"/>
              </a:solidFill>
              <a:ea typeface="Calibri Light" panose="020F0302020204030204"/>
              <a:cs typeface="Calibri Light" panose="020F0302020204030204"/>
            </a:endParaRPr>
          </a:p>
          <a:p>
            <a:endParaRPr lang="en-GB" sz="1400" dirty="0">
              <a:solidFill>
                <a:schemeClr val="bg1"/>
              </a:solidFill>
              <a:latin typeface="Arial"/>
              <a:ea typeface="Calibri Light" panose="020F0302020204030204"/>
              <a:cs typeface="Arial"/>
            </a:endParaRPr>
          </a:p>
          <a:p>
            <a:r>
              <a:rPr lang="en-GB" sz="1400" dirty="0">
                <a:solidFill>
                  <a:schemeClr val="bg1"/>
                </a:solidFill>
                <a:latin typeface="Arial"/>
                <a:ea typeface="Calibri Light" panose="020F0302020204030204"/>
                <a:cs typeface="Arial"/>
              </a:rPr>
              <a:t>9 Health/Education Walks across Hart's Countryside Sites throughout the year (209 attendees)</a:t>
            </a:r>
            <a:endParaRPr lang="en-GB" sz="1400" dirty="0">
              <a:solidFill>
                <a:schemeClr val="bg1"/>
              </a:solidFill>
            </a:endParaRPr>
          </a:p>
        </p:txBody>
      </p:sp>
    </p:spTree>
    <p:extLst>
      <p:ext uri="{BB962C8B-B14F-4D97-AF65-F5344CB8AC3E}">
        <p14:creationId xmlns:p14="http://schemas.microsoft.com/office/powerpoint/2010/main" val="3795985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F69E1-06DD-E781-57A0-C51D7BFDD51D}"/>
              </a:ext>
            </a:extLst>
          </p:cNvPr>
          <p:cNvSpPr>
            <a:spLocks noGrp="1"/>
          </p:cNvSpPr>
          <p:nvPr>
            <p:ph type="title"/>
          </p:nvPr>
        </p:nvSpPr>
        <p:spPr>
          <a:xfrm>
            <a:off x="191699" y="12095"/>
            <a:ext cx="10515600" cy="769183"/>
          </a:xfrm>
        </p:spPr>
        <p:txBody>
          <a:bodyPr>
            <a:normAutofit/>
          </a:bodyPr>
          <a:lstStyle/>
          <a:p>
            <a:r>
              <a:rPr lang="en-GB" sz="3500" b="1">
                <a:solidFill>
                  <a:schemeClr val="tx1"/>
                </a:solidFill>
                <a:latin typeface="Arial" panose="020B0604020202020204" pitchFamily="34" charset="0"/>
                <a:cs typeface="Arial" panose="020B0604020202020204" pitchFamily="34" charset="0"/>
              </a:rPr>
              <a:t>Partnership Working</a:t>
            </a:r>
          </a:p>
        </p:txBody>
      </p:sp>
      <p:sp>
        <p:nvSpPr>
          <p:cNvPr id="11" name="Rectangle 10">
            <a:extLst>
              <a:ext uri="{FF2B5EF4-FFF2-40B4-BE49-F238E27FC236}">
                <a16:creationId xmlns:a16="http://schemas.microsoft.com/office/drawing/2014/main" id="{C83F34AC-DD25-AA78-EA86-B92F9EF6F7D6}"/>
              </a:ext>
              <a:ext uri="{C183D7F6-B498-43B3-948B-1728B52AA6E4}">
                <adec:decorative xmlns:adec="http://schemas.microsoft.com/office/drawing/2017/decorative" val="1"/>
              </a:ext>
            </a:extLst>
          </p:cNvPr>
          <p:cNvSpPr/>
          <p:nvPr/>
        </p:nvSpPr>
        <p:spPr>
          <a:xfrm>
            <a:off x="7199690" y="211873"/>
            <a:ext cx="4800612" cy="1350157"/>
          </a:xfrm>
          <a:prstGeom prst="rect">
            <a:avLst/>
          </a:prstGeom>
          <a:solidFill>
            <a:srgbClr val="FBA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Arial" panose="020B0604020202020204" pitchFamily="34" charset="0"/>
                <a:cs typeface="Arial" panose="020B0604020202020204" pitchFamily="34" charset="0"/>
              </a:rPr>
              <a:t>Community Safety continue to work with schools, local groups, Housing Providers, Police, Fire, Health and Probation as well as youth organisations Vision4Youth and Fleet Phoenix on a range of issues.</a:t>
            </a:r>
          </a:p>
        </p:txBody>
      </p:sp>
      <p:sp>
        <p:nvSpPr>
          <p:cNvPr id="13" name="Rectangle 12">
            <a:extLst>
              <a:ext uri="{FF2B5EF4-FFF2-40B4-BE49-F238E27FC236}">
                <a16:creationId xmlns:a16="http://schemas.microsoft.com/office/drawing/2014/main" id="{EED1B5A0-C836-3F67-FA45-A39663C8DE8F}"/>
              </a:ext>
              <a:ext uri="{C183D7F6-B498-43B3-948B-1728B52AA6E4}">
                <adec:decorative xmlns:adec="http://schemas.microsoft.com/office/drawing/2017/decorative" val="1"/>
              </a:ext>
            </a:extLst>
          </p:cNvPr>
          <p:cNvSpPr/>
          <p:nvPr/>
        </p:nvSpPr>
        <p:spPr>
          <a:xfrm>
            <a:off x="7199690" y="5592726"/>
            <a:ext cx="4800612" cy="1153762"/>
          </a:xfrm>
          <a:prstGeom prst="rect">
            <a:avLst/>
          </a:prstGeom>
          <a:solidFill>
            <a:srgbClr val="A85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bg1"/>
                </a:solidFill>
                <a:latin typeface="Arial" panose="020B0604020202020204" pitchFamily="34" charset="0"/>
                <a:ea typeface="Roboto"/>
                <a:cs typeface="Arial" panose="020B0604020202020204" pitchFamily="34" charset="0"/>
              </a:rPr>
              <a:t>Fleet Pond Society volunteers have provided an additional 3,500 man-hours of work to help with conservation works on site, along with running educational events for 220 young persons.</a:t>
            </a:r>
          </a:p>
        </p:txBody>
      </p:sp>
      <p:pic>
        <p:nvPicPr>
          <p:cNvPr id="14" name="Picture 13">
            <a:extLst>
              <a:ext uri="{FF2B5EF4-FFF2-40B4-BE49-F238E27FC236}">
                <a16:creationId xmlns:a16="http://schemas.microsoft.com/office/drawing/2014/main" id="{5ACD521B-876C-A43B-A387-11A2618CDB89}"/>
              </a:ext>
              <a:ext uri="{C183D7F6-B498-43B3-948B-1728B52AA6E4}">
                <adec:decorative xmlns:adec="http://schemas.microsoft.com/office/drawing/2017/decorative" val="1"/>
              </a:ext>
            </a:extLst>
          </p:cNvPr>
          <p:cNvPicPr>
            <a:picLocks noChangeAspect="1"/>
          </p:cNvPicPr>
          <p:nvPr/>
        </p:nvPicPr>
        <p:blipFill rotWithShape="1">
          <a:blip r:embed="rId3"/>
          <a:srcRect t="12379" b="26075"/>
          <a:stretch/>
        </p:blipFill>
        <p:spPr>
          <a:xfrm>
            <a:off x="7199689" y="1700772"/>
            <a:ext cx="4992311" cy="3753212"/>
          </a:xfrm>
          <a:prstGeom prst="rect">
            <a:avLst/>
          </a:prstGeom>
        </p:spPr>
      </p:pic>
      <p:sp>
        <p:nvSpPr>
          <p:cNvPr id="4" name="Rectangle 3">
            <a:extLst>
              <a:ext uri="{FF2B5EF4-FFF2-40B4-BE49-F238E27FC236}">
                <a16:creationId xmlns:a16="http://schemas.microsoft.com/office/drawing/2014/main" id="{C5E0792E-37E0-771F-4A08-59A8C57893A6}"/>
              </a:ext>
              <a:ext uri="{C183D7F6-B498-43B3-948B-1728B52AA6E4}">
                <adec:decorative xmlns:adec="http://schemas.microsoft.com/office/drawing/2017/decorative" val="1"/>
              </a:ext>
            </a:extLst>
          </p:cNvPr>
          <p:cNvSpPr/>
          <p:nvPr/>
        </p:nvSpPr>
        <p:spPr>
          <a:xfrm>
            <a:off x="191699" y="885381"/>
            <a:ext cx="6887643" cy="5861107"/>
          </a:xfrm>
          <a:prstGeom prst="rect">
            <a:avLst/>
          </a:prstGeom>
          <a:solidFill>
            <a:srgbClr val="FBA5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ct val="107000"/>
              </a:lnSpc>
              <a:spcAft>
                <a:spcPts val="800"/>
              </a:spcAft>
              <a:tabLst>
                <a:tab pos="5731510" algn="r"/>
              </a:tabLst>
            </a:pPr>
            <a:r>
              <a:rPr lang="en-GB" dirty="0">
                <a:solidFill>
                  <a:schemeClr val="tx1"/>
                </a:solidFill>
                <a:latin typeface="Arial"/>
                <a:ea typeface="Calibri"/>
                <a:cs typeface="Arial"/>
              </a:rPr>
              <a:t>Here for Hart continues to be a flagship community partnership working group, attended by a wide range of local third sector organisations and statutory services.</a:t>
            </a:r>
            <a:endParaRPr lang="en-US" dirty="0">
              <a:solidFill>
                <a:schemeClr val="tx1"/>
              </a:solidFill>
              <a:latin typeface="Arial"/>
              <a:cs typeface="Arial"/>
            </a:endParaRPr>
          </a:p>
          <a:p>
            <a:pPr>
              <a:lnSpc>
                <a:spcPct val="107000"/>
              </a:lnSpc>
              <a:spcAft>
                <a:spcPts val="800"/>
              </a:spcAft>
              <a:tabLst>
                <a:tab pos="5731510" algn="r"/>
              </a:tabLst>
            </a:pPr>
            <a:r>
              <a:rPr lang="en-GB" dirty="0">
                <a:solidFill>
                  <a:schemeClr val="tx1"/>
                </a:solidFill>
                <a:latin typeface="Arial"/>
                <a:ea typeface="Calibri"/>
                <a:cs typeface="Arial"/>
              </a:rPr>
              <a:t>Housing Strategy and Development continues to support several parish councils to identify and deliver rural exception sites in their areas.</a:t>
            </a:r>
          </a:p>
          <a:p>
            <a:pPr>
              <a:lnSpc>
                <a:spcPct val="107000"/>
              </a:lnSpc>
              <a:spcAft>
                <a:spcPts val="800"/>
              </a:spcAft>
              <a:tabLst>
                <a:tab pos="5731510" algn="r"/>
              </a:tabLst>
            </a:pPr>
            <a:r>
              <a:rPr lang="en-GB" dirty="0">
                <a:solidFill>
                  <a:schemeClr val="tx1"/>
                </a:solidFill>
                <a:latin typeface="Arial"/>
                <a:ea typeface="Calibri"/>
                <a:cs typeface="Arial"/>
              </a:rPr>
              <a:t>Worked closely with Oakley Health Group to implement the Here for Hart Directory into their surgeries</a:t>
            </a:r>
          </a:p>
          <a:p>
            <a:pPr>
              <a:lnSpc>
                <a:spcPct val="107000"/>
              </a:lnSpc>
              <a:spcAft>
                <a:spcPts val="800"/>
              </a:spcAft>
              <a:tabLst>
                <a:tab pos="5731510" algn="r"/>
              </a:tabLst>
            </a:pPr>
            <a:r>
              <a:rPr lang="en-GB" dirty="0">
                <a:solidFill>
                  <a:schemeClr val="tx1"/>
                </a:solidFill>
                <a:latin typeface="Arial"/>
                <a:ea typeface="Calibri"/>
                <a:cs typeface="Arial"/>
              </a:rPr>
              <a:t>To gain the Employers Recognition Silver Award we worked closely with the </a:t>
            </a:r>
            <a:r>
              <a:rPr lang="en-GB" dirty="0">
                <a:solidFill>
                  <a:schemeClr val="tx1"/>
                </a:solidFill>
                <a:latin typeface="Arial"/>
                <a:ea typeface="Roboto"/>
                <a:cs typeface="Arial"/>
              </a:rPr>
              <a:t>Reserve Forces’ and Cadets’ Association.</a:t>
            </a:r>
          </a:p>
          <a:p>
            <a:pPr>
              <a:lnSpc>
                <a:spcPct val="107000"/>
              </a:lnSpc>
              <a:spcAft>
                <a:spcPts val="800"/>
              </a:spcAft>
              <a:tabLst>
                <a:tab pos="5731510" algn="r"/>
              </a:tabLst>
            </a:pPr>
            <a:r>
              <a:rPr lang="en-GB" dirty="0">
                <a:solidFill>
                  <a:schemeClr val="tx1"/>
                </a:solidFill>
                <a:latin typeface="Arial"/>
                <a:ea typeface="Roboto"/>
                <a:cs typeface="Arial"/>
              </a:rPr>
              <a:t>Countryside along with Thames Basin Heaths Partnership organised a series of visits to </a:t>
            </a:r>
            <a:r>
              <a:rPr lang="en-GB" dirty="0" err="1">
                <a:solidFill>
                  <a:schemeClr val="tx1"/>
                </a:solidFill>
                <a:latin typeface="Arial"/>
                <a:ea typeface="Roboto"/>
                <a:cs typeface="Arial"/>
              </a:rPr>
              <a:t>Elvetham</a:t>
            </a:r>
            <a:r>
              <a:rPr lang="en-GB" dirty="0">
                <a:solidFill>
                  <a:schemeClr val="tx1"/>
                </a:solidFill>
                <a:latin typeface="Arial"/>
                <a:ea typeface="Roboto"/>
                <a:cs typeface="Arial"/>
              </a:rPr>
              <a:t> Heath Nature Reserve for 134 local schoolchildren and teachers.</a:t>
            </a:r>
          </a:p>
          <a:p>
            <a:pPr>
              <a:lnSpc>
                <a:spcPct val="107000"/>
              </a:lnSpc>
              <a:spcAft>
                <a:spcPts val="800"/>
              </a:spcAft>
              <a:tabLst>
                <a:tab pos="5731510" algn="r"/>
              </a:tabLst>
            </a:pPr>
            <a:r>
              <a:rPr lang="en-GB" dirty="0">
                <a:solidFill>
                  <a:schemeClr val="tx1"/>
                </a:solidFill>
                <a:latin typeface="Arial"/>
                <a:ea typeface="Roboto"/>
                <a:cs typeface="Arial"/>
              </a:rPr>
              <a:t>Worked closely with Hart Voluntary Action to ensure the Community Garden at </a:t>
            </a:r>
            <a:r>
              <a:rPr lang="en-GB" dirty="0" err="1">
                <a:solidFill>
                  <a:schemeClr val="tx1"/>
                </a:solidFill>
                <a:latin typeface="Arial"/>
                <a:ea typeface="Roboto"/>
                <a:cs typeface="Arial"/>
              </a:rPr>
              <a:t>Edenbrook</a:t>
            </a:r>
            <a:r>
              <a:rPr lang="en-GB" dirty="0">
                <a:solidFill>
                  <a:schemeClr val="tx1"/>
                </a:solidFill>
                <a:latin typeface="Arial"/>
                <a:ea typeface="Roboto"/>
                <a:cs typeface="Arial"/>
              </a:rPr>
              <a:t> continues to be a success.</a:t>
            </a:r>
          </a:p>
        </p:txBody>
      </p:sp>
    </p:spTree>
    <p:extLst>
      <p:ext uri="{BB962C8B-B14F-4D97-AF65-F5344CB8AC3E}">
        <p14:creationId xmlns:p14="http://schemas.microsoft.com/office/powerpoint/2010/main" val="448842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AF4987-5BC4-B01E-1D77-0B3C77D88FAF}"/>
              </a:ext>
              <a:ext uri="{C183D7F6-B498-43B3-948B-1728B52AA6E4}">
                <adec:decorative xmlns:adec="http://schemas.microsoft.com/office/drawing/2017/decorative" val="1"/>
              </a:ext>
            </a:extLst>
          </p:cNvPr>
          <p:cNvSpPr/>
          <p:nvPr/>
        </p:nvSpPr>
        <p:spPr>
          <a:xfrm>
            <a:off x="0" y="238417"/>
            <a:ext cx="8131629" cy="6402128"/>
          </a:xfrm>
          <a:prstGeom prst="rect">
            <a:avLst/>
          </a:prstGeom>
          <a:solidFill>
            <a:srgbClr val="528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95B809A-CD14-F562-162A-567BE0D17AAF}"/>
              </a:ext>
            </a:extLst>
          </p:cNvPr>
          <p:cNvSpPr>
            <a:spLocks noGrp="1"/>
          </p:cNvSpPr>
          <p:nvPr>
            <p:ph type="title"/>
          </p:nvPr>
        </p:nvSpPr>
        <p:spPr>
          <a:xfrm>
            <a:off x="206828" y="629093"/>
            <a:ext cx="10515600" cy="527278"/>
          </a:xfrm>
        </p:spPr>
        <p:txBody>
          <a:bodyPr>
            <a:normAutofit fontScale="90000"/>
          </a:bodyPr>
          <a:lstStyle/>
          <a:p>
            <a:r>
              <a:rPr lang="en-GB" sz="3500" b="1">
                <a:solidFill>
                  <a:schemeClr val="bg1"/>
                </a:solidFill>
                <a:latin typeface="Arial" panose="020B0604020202020204" pitchFamily="34" charset="0"/>
                <a:cs typeface="Arial" panose="020B0604020202020204" pitchFamily="34" charset="0"/>
              </a:rPr>
              <a:t>Grants</a:t>
            </a:r>
          </a:p>
        </p:txBody>
      </p:sp>
      <p:sp>
        <p:nvSpPr>
          <p:cNvPr id="3" name="Content Placeholder 2">
            <a:extLst>
              <a:ext uri="{FF2B5EF4-FFF2-40B4-BE49-F238E27FC236}">
                <a16:creationId xmlns:a16="http://schemas.microsoft.com/office/drawing/2014/main" id="{A2B7B61B-FE96-34C4-B206-10B3F9B463B4}"/>
              </a:ext>
            </a:extLst>
          </p:cNvPr>
          <p:cNvSpPr>
            <a:spLocks noGrp="1"/>
          </p:cNvSpPr>
          <p:nvPr>
            <p:ph idx="1"/>
          </p:nvPr>
        </p:nvSpPr>
        <p:spPr>
          <a:xfrm>
            <a:off x="206828" y="1370903"/>
            <a:ext cx="7636330" cy="5256486"/>
          </a:xfrm>
        </p:spPr>
        <p:txBody>
          <a:bodyPr vert="horz" lIns="91440" tIns="45720" rIns="91440" bIns="45720" rtlCol="0" anchor="t">
            <a:normAutofit/>
          </a:bodyPr>
          <a:lstStyle/>
          <a:p>
            <a:pPr marL="0" indent="0">
              <a:buNone/>
            </a:pPr>
            <a:r>
              <a:rPr lang="en-GB" sz="2000">
                <a:solidFill>
                  <a:schemeClr val="bg1"/>
                </a:solidFill>
                <a:latin typeface="Arial"/>
                <a:cs typeface="Arial"/>
              </a:rPr>
              <a:t>Winter Grant awarded to 10 local organisations providing services to residents due to the Cost of Living Crisis</a:t>
            </a:r>
          </a:p>
          <a:p>
            <a:pPr marL="0" indent="0">
              <a:buNone/>
            </a:pPr>
            <a:r>
              <a:rPr lang="en-GB" sz="2000">
                <a:solidFill>
                  <a:schemeClr val="bg1"/>
                </a:solidFill>
                <a:latin typeface="Arial"/>
                <a:cs typeface="Arial"/>
              </a:rPr>
              <a:t>Armed Forces Community Support Fund awarded to 6 organisations supporting cadets and veterans</a:t>
            </a:r>
          </a:p>
          <a:p>
            <a:pPr marL="0" indent="0">
              <a:buNone/>
            </a:pPr>
            <a:r>
              <a:rPr lang="en-GB" sz="2000">
                <a:solidFill>
                  <a:schemeClr val="bg1"/>
                </a:solidFill>
                <a:latin typeface="Arial"/>
                <a:cs typeface="Arial"/>
              </a:rPr>
              <a:t>3 Children and Young People's charities received funding to help  support those most effected by COVID lockdown</a:t>
            </a:r>
            <a:endParaRPr lang="en-GB" sz="2000">
              <a:solidFill>
                <a:schemeClr val="bg1"/>
              </a:solidFill>
              <a:latin typeface="Arial" panose="020B0604020202020204" pitchFamily="34" charset="0"/>
              <a:cs typeface="Arial" panose="020B0604020202020204" pitchFamily="34" charset="0"/>
            </a:endParaRPr>
          </a:p>
          <a:p>
            <a:pPr marL="0">
              <a:buNone/>
            </a:pPr>
            <a:r>
              <a:rPr lang="en-GB" sz="2000">
                <a:solidFill>
                  <a:schemeClr val="bg1"/>
                </a:solidFill>
                <a:latin typeface="Arial"/>
                <a:cs typeface="Arial"/>
              </a:rPr>
              <a:t>A grant was provided to Citizens Advice to help fast-track applications for individuals experiencing significant debt issues.</a:t>
            </a:r>
          </a:p>
          <a:p>
            <a:pPr marL="0">
              <a:buNone/>
            </a:pPr>
            <a:r>
              <a:rPr lang="en-GB" sz="2000">
                <a:solidFill>
                  <a:schemeClr val="bg1"/>
                </a:solidFill>
                <a:latin typeface="Arial"/>
                <a:cs typeface="Arial"/>
              </a:rPr>
              <a:t>Funding provided to Fleet Lions Community Store to facilitate the delivery provision of furniture and essentials to those in need.</a:t>
            </a:r>
          </a:p>
          <a:p>
            <a:pPr marL="0">
              <a:buNone/>
            </a:pPr>
            <a:r>
              <a:rPr lang="en-GB" sz="2000">
                <a:solidFill>
                  <a:schemeClr val="bg1"/>
                </a:solidFill>
                <a:latin typeface="Arial"/>
                <a:cs typeface="Arial"/>
              </a:rPr>
              <a:t>Secured Government Local Authority Housing Fund (LAHF) grant to deliver 8 properties for Ukraine and Afghan families receiving support under Government schemes. </a:t>
            </a:r>
          </a:p>
          <a:p>
            <a:pPr marL="0">
              <a:buNone/>
            </a:pPr>
            <a:r>
              <a:rPr lang="en-GB" sz="2000">
                <a:solidFill>
                  <a:schemeClr val="bg1"/>
                </a:solidFill>
                <a:latin typeface="Arial"/>
                <a:cs typeface="Arial"/>
              </a:rPr>
              <a:t>5 Countryside Community Grants totalling £26k have been awarded for projects which bring health, wellbeing and biodiversity benefits to residents.</a:t>
            </a:r>
          </a:p>
          <a:p>
            <a:pPr marL="0" indent="0">
              <a:buNone/>
            </a:pPr>
            <a:endParaRPr lang="en-GB" sz="2000">
              <a:solidFill>
                <a:srgbClr val="FFFFFF"/>
              </a:solidFill>
              <a:latin typeface="Arial" panose="020B0604020202020204" pitchFamily="34" charset="0"/>
              <a:cs typeface="Arial" panose="020B0604020202020204" pitchFamily="34" charset="0"/>
            </a:endParaRPr>
          </a:p>
          <a:p>
            <a:pPr marL="0" indent="0" algn="l" fontAlgn="base">
              <a:buNone/>
            </a:pPr>
            <a:endParaRPr lang="en-GB" sz="2000">
              <a:solidFill>
                <a:srgbClr val="FFFFFF"/>
              </a:solidFill>
              <a:latin typeface="Arial" panose="020B0604020202020204" pitchFamily="34" charset="0"/>
              <a:cs typeface="Arial" panose="020B0604020202020204" pitchFamily="34" charset="0"/>
            </a:endParaRPr>
          </a:p>
          <a:p>
            <a:pPr fontAlgn="base">
              <a:buFontTx/>
              <a:buChar char="-"/>
            </a:pPr>
            <a:endParaRPr lang="en-GB">
              <a:solidFill>
                <a:srgbClr val="262626"/>
              </a:solidFill>
              <a:latin typeface="Arial" panose="020B0604020202020204" pitchFamily="34" charset="0"/>
              <a:ea typeface="Calibri Light" panose="020F0302020204030204"/>
              <a:cs typeface="Arial" panose="020B0604020202020204" pitchFamily="34" charset="0"/>
            </a:endParaRPr>
          </a:p>
          <a:p>
            <a:pPr fontAlgn="base">
              <a:buFontTx/>
              <a:buChar char="-"/>
            </a:pPr>
            <a:endParaRPr lang="en-GB">
              <a:solidFill>
                <a:srgbClr val="262626"/>
              </a:solidFill>
              <a:latin typeface="Arial" panose="020B0604020202020204" pitchFamily="34" charset="0"/>
              <a:ea typeface="Calibri Light" panose="020F0302020204030204"/>
              <a:cs typeface="Arial" panose="020B0604020202020204" pitchFamily="34" charset="0"/>
            </a:endParaRPr>
          </a:p>
          <a:p>
            <a:pPr fontAlgn="base">
              <a:buFontTx/>
              <a:buChar char="-"/>
            </a:pPr>
            <a:endParaRPr lang="en-GB">
              <a:solidFill>
                <a:srgbClr val="262626"/>
              </a:solidFill>
              <a:latin typeface="Arial" panose="020B0604020202020204" pitchFamily="34" charset="0"/>
              <a:ea typeface="Calibri Light" panose="020F0302020204030204"/>
              <a:cs typeface="Arial" panose="020B0604020202020204" pitchFamily="34" charset="0"/>
            </a:endParaRPr>
          </a:p>
          <a:p>
            <a:pPr marL="0" indent="0" fontAlgn="base">
              <a:buNone/>
            </a:pPr>
            <a:endParaRPr lang="en-GB">
              <a:solidFill>
                <a:srgbClr val="FFFFFF"/>
              </a:solidFill>
              <a:latin typeface="Arial" panose="020B0604020202020204" pitchFamily="34" charset="0"/>
              <a:ea typeface="Calibri Light" panose="020F0302020204030204"/>
              <a:cs typeface="Arial" panose="020B0604020202020204" pitchFamily="34" charset="0"/>
            </a:endParaRPr>
          </a:p>
          <a:p>
            <a:endParaRPr lang="en-GB">
              <a:solidFill>
                <a:srgbClr val="262626"/>
              </a:solidFill>
              <a:latin typeface="Calibri Light" panose="020F0302020204030204"/>
              <a:ea typeface="Calibri Light" panose="020F0302020204030204"/>
              <a:cs typeface="Calibri Light" panose="020F0302020204030204"/>
            </a:endParaRPr>
          </a:p>
        </p:txBody>
      </p:sp>
      <p:pic>
        <p:nvPicPr>
          <p:cNvPr id="1026" name="Picture 2" descr="Picture at Hart Community Garden">
            <a:extLst>
              <a:ext uri="{FF2B5EF4-FFF2-40B4-BE49-F238E27FC236}">
                <a16:creationId xmlns:a16="http://schemas.microsoft.com/office/drawing/2014/main" id="{BDCBE672-FDA6-713E-8B5E-502E47C5B59F}"/>
              </a:ext>
              <a:ext uri="{C183D7F6-B498-43B3-948B-1728B52AA6E4}">
                <adec:decorative xmlns:adec="http://schemas.microsoft.com/office/drawing/2017/decorative" val="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6993" y="629093"/>
            <a:ext cx="2857500" cy="214312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28" name="Picture 4" descr="picture of person on a skateboard">
            <a:extLst>
              <a:ext uri="{FF2B5EF4-FFF2-40B4-BE49-F238E27FC236}">
                <a16:creationId xmlns:a16="http://schemas.microsoft.com/office/drawing/2014/main" id="{562D147B-72E8-FDE9-4AEF-A47F34195991}"/>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1855" y="2772218"/>
            <a:ext cx="2872637" cy="172358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7" name="Picture 6" descr="Picture inside Hart Foodbank">
            <a:extLst>
              <a:ext uri="{FF2B5EF4-FFF2-40B4-BE49-F238E27FC236}">
                <a16:creationId xmlns:a16="http://schemas.microsoft.com/office/drawing/2014/main" id="{BACEC023-D7CD-97ED-19F0-0C89B59CB75D}"/>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8575223" y="4495800"/>
            <a:ext cx="2879269" cy="1890745"/>
          </a:xfrm>
          <a:prstGeom prst="rect">
            <a:avLst/>
          </a:prstGeom>
          <a:effectLst>
            <a:softEdge rad="127000"/>
          </a:effectLst>
        </p:spPr>
      </p:pic>
    </p:spTree>
    <p:extLst>
      <p:ext uri="{BB962C8B-B14F-4D97-AF65-F5344CB8AC3E}">
        <p14:creationId xmlns:p14="http://schemas.microsoft.com/office/powerpoint/2010/main" val="1370137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ommunity fun day at Edenbrook Country Park - Essential Surrey &amp; SW London">
            <a:extLst>
              <a:ext uri="{FF2B5EF4-FFF2-40B4-BE49-F238E27FC236}">
                <a16:creationId xmlns:a16="http://schemas.microsoft.com/office/drawing/2014/main" id="{59ECBA4E-3C14-CFA4-866F-85A7DB2663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87" b="11568"/>
          <a:stretch/>
        </p:blipFill>
        <p:spPr bwMode="auto">
          <a:xfrm>
            <a:off x="20" y="10"/>
            <a:ext cx="12191980" cy="4212698"/>
          </a:xfrm>
          <a:prstGeom prst="rect">
            <a:avLst/>
          </a:prstGeom>
          <a:noFill/>
          <a:extLst>
            <a:ext uri="{909E8E84-426E-40DD-AFC4-6F175D3DCCD1}">
              <a14:hiddenFill xmlns:a14="http://schemas.microsoft.com/office/drawing/2010/main">
                <a:solidFill>
                  <a:srgbClr val="FFFFFF"/>
                </a:solidFill>
              </a14:hiddenFill>
            </a:ext>
          </a:extLst>
        </p:spPr>
      </p:pic>
      <p:sp>
        <p:nvSpPr>
          <p:cNvPr id="1034" name="Rectangle 1030">
            <a:extLst>
              <a:ext uri="{FF2B5EF4-FFF2-40B4-BE49-F238E27FC236}">
                <a16:creationId xmlns:a16="http://schemas.microsoft.com/office/drawing/2014/main" id="{7D2BFFD5-490F-4B45-91F2-6B826FBAD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2708"/>
            <a:ext cx="12192000" cy="2645291"/>
          </a:xfrm>
          <a:prstGeom prst="rect">
            <a:avLst/>
          </a:prstGeom>
          <a:solidFill>
            <a:srgbClr val="465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 name="Title 1">
            <a:extLst>
              <a:ext uri="{FF2B5EF4-FFF2-40B4-BE49-F238E27FC236}">
                <a16:creationId xmlns:a16="http://schemas.microsoft.com/office/drawing/2014/main" id="{AE1750A2-B63B-4278-83C6-6767115A1A15}"/>
              </a:ext>
            </a:extLst>
          </p:cNvPr>
          <p:cNvSpPr>
            <a:spLocks noGrp="1"/>
          </p:cNvSpPr>
          <p:nvPr>
            <p:ph type="title"/>
          </p:nvPr>
        </p:nvSpPr>
        <p:spPr>
          <a:xfrm>
            <a:off x="359230" y="4544814"/>
            <a:ext cx="5141550" cy="1807659"/>
          </a:xfrm>
        </p:spPr>
        <p:txBody>
          <a:bodyPr>
            <a:normAutofit/>
          </a:bodyPr>
          <a:lstStyle/>
          <a:p>
            <a:r>
              <a:rPr lang="en-GB" sz="4800">
                <a:solidFill>
                  <a:srgbClr val="FFFFFF"/>
                </a:solidFill>
                <a:latin typeface="Arial" panose="020B0604020202020204" pitchFamily="34" charset="0"/>
                <a:cs typeface="Arial" panose="020B0604020202020204" pitchFamily="34" charset="0"/>
              </a:rPr>
              <a:t>Further Information</a:t>
            </a:r>
          </a:p>
        </p:txBody>
      </p:sp>
      <p:cxnSp>
        <p:nvCxnSpPr>
          <p:cNvPr id="1033" name="Straight Connector 1032">
            <a:extLst>
              <a:ext uri="{FF2B5EF4-FFF2-40B4-BE49-F238E27FC236}">
                <a16:creationId xmlns:a16="http://schemas.microsoft.com/office/drawing/2014/main" id="{6C6CF9A5-BEA4-4284-A8B5-D033E5B4BE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76175" y="4900003"/>
            <a:ext cx="0" cy="109728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D9B8C9C-2DC4-40F5-A8D5-7566C0EA46A1}"/>
              </a:ext>
            </a:extLst>
          </p:cNvPr>
          <p:cNvSpPr>
            <a:spLocks noGrp="1"/>
          </p:cNvSpPr>
          <p:nvPr>
            <p:ph idx="1"/>
          </p:nvPr>
        </p:nvSpPr>
        <p:spPr>
          <a:xfrm>
            <a:off x="6096000" y="4322845"/>
            <a:ext cx="5334382" cy="1816169"/>
          </a:xfrm>
        </p:spPr>
        <p:txBody>
          <a:bodyPr anchor="ctr">
            <a:normAutofit/>
          </a:bodyPr>
          <a:lstStyle/>
          <a:p>
            <a:endParaRPr lang="en-GB" sz="1700">
              <a:solidFill>
                <a:srgbClr val="FFFFFF"/>
              </a:solidFill>
            </a:endParaRPr>
          </a:p>
          <a:p>
            <a:r>
              <a:rPr lang="en-GB" sz="1700">
                <a:solidFill>
                  <a:srgbClr val="FFFFFF"/>
                </a:solidFill>
                <a:effectLst/>
                <a:latin typeface="Arial"/>
                <a:ea typeface="Calibri" panose="020F0502020204030204" pitchFamily="34" charset="0"/>
                <a:cs typeface="Arial"/>
              </a:rPr>
              <a:t>If you would like to find out more about the Community Services Team or any of the Community Services functions, please do not hesitate to contact us via e-mail at </a:t>
            </a:r>
            <a:r>
              <a:rPr lang="en-GB" sz="1700" u="sng">
                <a:solidFill>
                  <a:srgbClr val="FFFFFF"/>
                </a:solidFill>
                <a:effectLst/>
                <a:latin typeface="Arial"/>
                <a:ea typeface="Calibri" panose="020F0502020204030204" pitchFamily="34" charset="0"/>
                <a:cs typeface="Arial"/>
                <a:hlinkClick r:id="rId3">
                  <a:extLst>
                    <a:ext uri="{A12FA001-AC4F-418D-AE19-62706E023703}">
                      <ahyp:hlinkClr xmlns:ahyp="http://schemas.microsoft.com/office/drawing/2018/hyperlinkcolor" val="tx"/>
                    </a:ext>
                  </a:extLst>
                </a:hlinkClick>
              </a:rPr>
              <a:t>housing@hart.gov.uk</a:t>
            </a:r>
            <a:r>
              <a:rPr lang="en-GB" sz="1700">
                <a:solidFill>
                  <a:srgbClr val="FFFFFF"/>
                </a:solidFill>
                <a:effectLst/>
                <a:latin typeface="Arial"/>
                <a:ea typeface="Calibri" panose="020F0502020204030204" pitchFamily="34" charset="0"/>
                <a:cs typeface="Arial"/>
              </a:rPr>
              <a:t> or</a:t>
            </a:r>
            <a:r>
              <a:rPr lang="en-GB" sz="1700">
                <a:solidFill>
                  <a:srgbClr val="FFFFFF"/>
                </a:solidFill>
                <a:latin typeface="Arial"/>
                <a:ea typeface="Calibri" panose="020F0502020204030204" pitchFamily="34" charset="0"/>
                <a:cs typeface="Arial"/>
              </a:rPr>
              <a:t> countryside@hart.gov.uk  or </a:t>
            </a:r>
            <a:br>
              <a:rPr lang="en-GB" sz="1700">
                <a:latin typeface="Arial" panose="020B0604020202020204" pitchFamily="34" charset="0"/>
                <a:ea typeface="Calibri" panose="020F0502020204030204" pitchFamily="34" charset="0"/>
                <a:cs typeface="Arial" panose="020B0604020202020204" pitchFamily="34" charset="0"/>
              </a:rPr>
            </a:br>
            <a:r>
              <a:rPr lang="en-GB" sz="1700">
                <a:solidFill>
                  <a:srgbClr val="FFFFFF"/>
                </a:solidFill>
                <a:effectLst/>
                <a:latin typeface="Arial"/>
                <a:ea typeface="Calibri" panose="020F0502020204030204" pitchFamily="34" charset="0"/>
                <a:cs typeface="Arial"/>
              </a:rPr>
              <a:t>by calling 01252 774420</a:t>
            </a:r>
            <a:endParaRPr lang="en-GB" sz="1700">
              <a:solidFill>
                <a:srgbClr val="FFFFFF"/>
              </a:solidFill>
              <a:latin typeface="Arial"/>
              <a:cs typeface="Arial"/>
            </a:endParaRPr>
          </a:p>
        </p:txBody>
      </p:sp>
    </p:spTree>
    <p:extLst>
      <p:ext uri="{BB962C8B-B14F-4D97-AF65-F5344CB8AC3E}">
        <p14:creationId xmlns:p14="http://schemas.microsoft.com/office/powerpoint/2010/main" val="44417477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AF4987-5BC4-B01E-1D77-0B3C77D88FAF}"/>
              </a:ext>
              <a:ext uri="{C183D7F6-B498-43B3-948B-1728B52AA6E4}">
                <adec:decorative xmlns:adec="http://schemas.microsoft.com/office/drawing/2017/decorative" val="1"/>
              </a:ext>
            </a:extLst>
          </p:cNvPr>
          <p:cNvSpPr/>
          <p:nvPr/>
        </p:nvSpPr>
        <p:spPr>
          <a:xfrm>
            <a:off x="0" y="552893"/>
            <a:ext cx="6804837" cy="5833652"/>
          </a:xfrm>
          <a:prstGeom prst="rect">
            <a:avLst/>
          </a:prstGeom>
          <a:solidFill>
            <a:srgbClr val="528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95B809A-CD14-F562-162A-567BE0D17AAF}"/>
              </a:ext>
            </a:extLst>
          </p:cNvPr>
          <p:cNvSpPr>
            <a:spLocks noGrp="1"/>
          </p:cNvSpPr>
          <p:nvPr>
            <p:ph type="title"/>
          </p:nvPr>
        </p:nvSpPr>
        <p:spPr>
          <a:xfrm>
            <a:off x="206828" y="629093"/>
            <a:ext cx="10515600" cy="1325563"/>
          </a:xfrm>
        </p:spPr>
        <p:txBody>
          <a:bodyPr>
            <a:normAutofit/>
          </a:bodyPr>
          <a:lstStyle/>
          <a:p>
            <a:r>
              <a:rPr lang="en-GB" sz="3500" b="1">
                <a:solidFill>
                  <a:schemeClr val="bg1"/>
                </a:solidFill>
                <a:latin typeface="Arial" panose="020B0604020202020204" pitchFamily="34" charset="0"/>
                <a:cs typeface="Arial" panose="020B0604020202020204" pitchFamily="34" charset="0"/>
              </a:rPr>
              <a:t>Contents</a:t>
            </a:r>
          </a:p>
        </p:txBody>
      </p:sp>
      <p:sp>
        <p:nvSpPr>
          <p:cNvPr id="3" name="Content Placeholder 2">
            <a:extLst>
              <a:ext uri="{FF2B5EF4-FFF2-40B4-BE49-F238E27FC236}">
                <a16:creationId xmlns:a16="http://schemas.microsoft.com/office/drawing/2014/main" id="{A2B7B61B-FE96-34C4-B206-10B3F9B463B4}"/>
              </a:ext>
            </a:extLst>
          </p:cNvPr>
          <p:cNvSpPr>
            <a:spLocks noGrp="1"/>
          </p:cNvSpPr>
          <p:nvPr>
            <p:ph idx="1"/>
          </p:nvPr>
        </p:nvSpPr>
        <p:spPr>
          <a:xfrm>
            <a:off x="206828" y="1697474"/>
            <a:ext cx="10515600" cy="4603344"/>
          </a:xfrm>
        </p:spPr>
        <p:txBody>
          <a:bodyPr>
            <a:normAutofit/>
          </a:bodyPr>
          <a:lstStyle/>
          <a:p>
            <a:pPr marL="0" indent="0" fontAlgn="base">
              <a:buNone/>
            </a:pPr>
            <a:r>
              <a:rPr lang="en-GB">
                <a:solidFill>
                  <a:schemeClr val="bg1"/>
                </a:solidFill>
                <a:latin typeface="Arial" panose="020B0604020202020204" pitchFamily="34" charset="0"/>
                <a:cs typeface="Arial" panose="020B0604020202020204" pitchFamily="34" charset="0"/>
              </a:rPr>
              <a:t>- Introduction</a:t>
            </a:r>
          </a:p>
          <a:p>
            <a:pPr fontAlgn="base">
              <a:buFontTx/>
              <a:buChar char="-"/>
            </a:pPr>
            <a:r>
              <a:rPr lang="en-GB">
                <a:solidFill>
                  <a:schemeClr val="bg1"/>
                </a:solidFill>
                <a:latin typeface="Arial" panose="020B0604020202020204" pitchFamily="34" charset="0"/>
                <a:cs typeface="Arial" panose="020B0604020202020204" pitchFamily="34" charset="0"/>
              </a:rPr>
              <a:t> Key Achievements</a:t>
            </a:r>
          </a:p>
          <a:p>
            <a:pPr fontAlgn="base">
              <a:buFontTx/>
              <a:buChar char="-"/>
            </a:pPr>
            <a:r>
              <a:rPr lang="en-GB">
                <a:solidFill>
                  <a:schemeClr val="bg1"/>
                </a:solidFill>
                <a:latin typeface="Arial" panose="020B0604020202020204" pitchFamily="34" charset="0"/>
                <a:cs typeface="Arial" panose="020B0604020202020204" pitchFamily="34" charset="0"/>
              </a:rPr>
              <a:t> Events Throughout 2024-2025</a:t>
            </a:r>
          </a:p>
          <a:p>
            <a:pPr fontAlgn="base">
              <a:buFontTx/>
              <a:buChar char="-"/>
            </a:pPr>
            <a:r>
              <a:rPr lang="en-GB">
                <a:solidFill>
                  <a:schemeClr val="bg1"/>
                </a:solidFill>
                <a:latin typeface="Arial" panose="020B0604020202020204" pitchFamily="34" charset="0"/>
                <a:cs typeface="Arial" panose="020B0604020202020204" pitchFamily="34" charset="0"/>
              </a:rPr>
              <a:t> Partnership Working</a:t>
            </a:r>
          </a:p>
          <a:p>
            <a:pPr fontAlgn="base">
              <a:buFontTx/>
              <a:buChar char="-"/>
            </a:pPr>
            <a:r>
              <a:rPr lang="en-GB">
                <a:solidFill>
                  <a:schemeClr val="bg1"/>
                </a:solidFill>
                <a:latin typeface="Arial" panose="020B0604020202020204" pitchFamily="34" charset="0"/>
                <a:cs typeface="Arial" panose="020B0604020202020204" pitchFamily="34" charset="0"/>
              </a:rPr>
              <a:t> Grant Funding</a:t>
            </a:r>
          </a:p>
          <a:p>
            <a:pPr fontAlgn="base">
              <a:buFontTx/>
              <a:buChar char="-"/>
            </a:pPr>
            <a:r>
              <a:rPr lang="en-GB" sz="2800">
                <a:solidFill>
                  <a:schemeClr val="bg1"/>
                </a:solidFill>
                <a:latin typeface="Arial" panose="020B0604020202020204" pitchFamily="34" charset="0"/>
                <a:cs typeface="Arial" panose="020B0604020202020204" pitchFamily="34" charset="0"/>
              </a:rPr>
              <a:t> </a:t>
            </a:r>
            <a:r>
              <a:rPr lang="en-GB">
                <a:solidFill>
                  <a:schemeClr val="bg1"/>
                </a:solidFill>
                <a:latin typeface="Arial" panose="020B0604020202020204" pitchFamily="34" charset="0"/>
                <a:cs typeface="Arial" panose="020B0604020202020204" pitchFamily="34" charset="0"/>
              </a:rPr>
              <a:t>Further</a:t>
            </a:r>
            <a:r>
              <a:rPr lang="en-GB" sz="2800">
                <a:solidFill>
                  <a:schemeClr val="bg1"/>
                </a:solidFill>
                <a:latin typeface="Arial" panose="020B0604020202020204" pitchFamily="34" charset="0"/>
                <a:cs typeface="Arial" panose="020B0604020202020204" pitchFamily="34" charset="0"/>
              </a:rPr>
              <a:t> </a:t>
            </a:r>
            <a:r>
              <a:rPr lang="en-GB">
                <a:solidFill>
                  <a:schemeClr val="bg1"/>
                </a:solidFill>
                <a:latin typeface="Arial" panose="020B0604020202020204" pitchFamily="34" charset="0"/>
                <a:cs typeface="Arial" panose="020B0604020202020204" pitchFamily="34" charset="0"/>
              </a:rPr>
              <a:t>Information</a:t>
            </a:r>
          </a:p>
          <a:p>
            <a:pPr fontAlgn="base">
              <a:buFontTx/>
              <a:buChar char="-"/>
            </a:pPr>
            <a:endParaRPr lang="en-GB">
              <a:latin typeface="Arial" panose="020B0604020202020204" pitchFamily="34" charset="0"/>
              <a:cs typeface="Arial" panose="020B0604020202020204" pitchFamily="34" charset="0"/>
            </a:endParaRPr>
          </a:p>
          <a:p>
            <a:pPr fontAlgn="base">
              <a:buFontTx/>
              <a:buChar char="-"/>
            </a:pPr>
            <a:endParaRPr lang="en-GB">
              <a:latin typeface="Arial" panose="020B0604020202020204" pitchFamily="34" charset="0"/>
              <a:cs typeface="Arial" panose="020B0604020202020204" pitchFamily="34" charset="0"/>
            </a:endParaRPr>
          </a:p>
          <a:p>
            <a:pPr fontAlgn="base">
              <a:buFontTx/>
              <a:buChar char="-"/>
            </a:pPr>
            <a:endParaRPr lang="en-GB">
              <a:latin typeface="Arial" panose="020B0604020202020204" pitchFamily="34" charset="0"/>
              <a:cs typeface="Arial" panose="020B0604020202020204" pitchFamily="34" charset="0"/>
            </a:endParaRPr>
          </a:p>
          <a:p>
            <a:pPr fontAlgn="base">
              <a:buFontTx/>
              <a:buChar char="-"/>
            </a:pPr>
            <a:endParaRPr lang="en-GB">
              <a:latin typeface="Arial" panose="020B0604020202020204" pitchFamily="34" charset="0"/>
              <a:cs typeface="Arial" panose="020B0604020202020204" pitchFamily="34" charset="0"/>
            </a:endParaRPr>
          </a:p>
          <a:p>
            <a:pPr marL="0" indent="0" algn="l" fontAlgn="base">
              <a:buNone/>
            </a:pPr>
            <a:endParaRPr lang="en-GB" sz="2400">
              <a:solidFill>
                <a:schemeClr val="bg1"/>
              </a:solidFill>
              <a:latin typeface="Arial" panose="020B0604020202020204" pitchFamily="34" charset="0"/>
              <a:cs typeface="Arial" panose="020B0604020202020204" pitchFamily="34" charset="0"/>
            </a:endParaRPr>
          </a:p>
          <a:p>
            <a:endParaRPr lang="en-GB"/>
          </a:p>
        </p:txBody>
      </p:sp>
      <p:pic>
        <p:nvPicPr>
          <p:cNvPr id="6" name="Picture 5" descr="Map of area Hart district covers">
            <a:extLst>
              <a:ext uri="{FF2B5EF4-FFF2-40B4-BE49-F238E27FC236}">
                <a16:creationId xmlns:a16="http://schemas.microsoft.com/office/drawing/2014/main" id="{BD375EA5-DD0C-7181-643C-8582FDAFD370}"/>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7543700" y="918703"/>
            <a:ext cx="4441472" cy="5102031"/>
          </a:xfrm>
          <a:prstGeom prst="rect">
            <a:avLst/>
          </a:prstGeom>
        </p:spPr>
      </p:pic>
    </p:spTree>
    <p:extLst>
      <p:ext uri="{BB962C8B-B14F-4D97-AF65-F5344CB8AC3E}">
        <p14:creationId xmlns:p14="http://schemas.microsoft.com/office/powerpoint/2010/main" val="296988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Pictures of community places">
            <a:extLst>
              <a:ext uri="{FF2B5EF4-FFF2-40B4-BE49-F238E27FC236}">
                <a16:creationId xmlns:a16="http://schemas.microsoft.com/office/drawing/2014/main" id="{97C61A3C-FCBF-21DB-A8FA-C68F3B8F17F0}"/>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2971799" y="2947646"/>
            <a:ext cx="9220201" cy="3910352"/>
          </a:xfrm>
          <a:prstGeom prst="rect">
            <a:avLst/>
          </a:prstGeom>
        </p:spPr>
      </p:pic>
      <p:sp>
        <p:nvSpPr>
          <p:cNvPr id="11" name="TextBox 10" descr="Introduction of key activities and achievements">
            <a:extLst>
              <a:ext uri="{FF2B5EF4-FFF2-40B4-BE49-F238E27FC236}">
                <a16:creationId xmlns:a16="http://schemas.microsoft.com/office/drawing/2014/main" id="{8858650E-9110-6CEE-6243-D040106D06DD}"/>
              </a:ext>
              <a:ext uri="{C183D7F6-B498-43B3-948B-1728B52AA6E4}">
                <adec:decorative xmlns:adec="http://schemas.microsoft.com/office/drawing/2017/decorative" val="0"/>
              </a:ext>
            </a:extLst>
          </p:cNvPr>
          <p:cNvSpPr txBox="1"/>
          <p:nvPr/>
        </p:nvSpPr>
        <p:spPr>
          <a:xfrm>
            <a:off x="239484" y="323280"/>
            <a:ext cx="11353799" cy="3677930"/>
          </a:xfrm>
          <a:prstGeom prst="rect">
            <a:avLst/>
          </a:prstGeom>
          <a:noFill/>
        </p:spPr>
        <p:txBody>
          <a:bodyPr wrap="square" lIns="91440" tIns="45720" rIns="91440" bIns="45720" anchor="t">
            <a:spAutoFit/>
          </a:bodyPr>
          <a:lstStyle/>
          <a:p>
            <a:r>
              <a:rPr lang="en-GB" sz="3500" dirty="0">
                <a:latin typeface="Arial"/>
                <a:cs typeface="Arial"/>
              </a:rPr>
              <a:t>Introduction</a:t>
            </a:r>
          </a:p>
          <a:p>
            <a:endParaRPr lang="en-GB">
              <a:latin typeface="Arial" panose="020B0604020202020204" pitchFamily="34" charset="0"/>
              <a:cs typeface="Arial" panose="020B0604020202020204" pitchFamily="34" charset="0"/>
            </a:endParaRPr>
          </a:p>
          <a:p>
            <a:r>
              <a:rPr lang="en-GB" sz="2000" dirty="0">
                <a:solidFill>
                  <a:srgbClr val="000000"/>
                </a:solidFill>
                <a:latin typeface="Arial"/>
                <a:cs typeface="Arial"/>
              </a:rPr>
              <a:t>The purpose of this report is to provide an update on the activities and achievements of the Community Services Team for the year April 2024 to March 2025. It contains details about some of the exciting projects and unusual activities that colleagues have been working on, as well as giving a flavour of the day-to-day business of the various teams. It is a celebration of the work of the Community team throughout the year. </a:t>
            </a:r>
          </a:p>
          <a:p>
            <a:endParaRPr lang="en-GB" sz="2000" b="0" i="0" dirty="0">
              <a:solidFill>
                <a:srgbClr val="000000"/>
              </a:solidFill>
              <a:effectLst/>
              <a:latin typeface="Arial"/>
              <a:cs typeface="Arial"/>
            </a:endParaRPr>
          </a:p>
          <a:p>
            <a:r>
              <a:rPr lang="en-GB" sz="2000" dirty="0">
                <a:solidFill>
                  <a:srgbClr val="000000"/>
                </a:solidFill>
                <a:latin typeface="Arial"/>
                <a:cs typeface="Arial"/>
              </a:rPr>
              <a:t>We hope you enjoy reading it. </a:t>
            </a:r>
          </a:p>
          <a:p>
            <a:endParaRPr lang="en-GB" sz="2000">
              <a:solidFill>
                <a:srgbClr val="000000"/>
              </a:solidFill>
              <a:latin typeface="Arial"/>
              <a:cs typeface="Arial"/>
            </a:endParaRPr>
          </a:p>
          <a:p>
            <a:endParaRPr lang="en-GB" sz="2000">
              <a:solidFill>
                <a:srgbClr val="000000"/>
              </a:solidFill>
              <a:latin typeface="Arial"/>
              <a:cs typeface="Arial"/>
            </a:endParaRPr>
          </a:p>
        </p:txBody>
      </p:sp>
    </p:spTree>
    <p:extLst>
      <p:ext uri="{BB962C8B-B14F-4D97-AF65-F5344CB8AC3E}">
        <p14:creationId xmlns:p14="http://schemas.microsoft.com/office/powerpoint/2010/main" val="3111010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AF4987-5BC4-B01E-1D77-0B3C77D88FAF}"/>
              </a:ext>
              <a:ext uri="{C183D7F6-B498-43B3-948B-1728B52AA6E4}">
                <adec:decorative xmlns:adec="http://schemas.microsoft.com/office/drawing/2017/decorative" val="1"/>
              </a:ext>
            </a:extLst>
          </p:cNvPr>
          <p:cNvSpPr/>
          <p:nvPr/>
        </p:nvSpPr>
        <p:spPr>
          <a:xfrm>
            <a:off x="0" y="0"/>
            <a:ext cx="12192000" cy="1482736"/>
          </a:xfrm>
          <a:prstGeom prst="rect">
            <a:avLst/>
          </a:prstGeom>
          <a:solidFill>
            <a:srgbClr val="528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95B809A-CD14-F562-162A-567BE0D17AAF}"/>
              </a:ext>
            </a:extLst>
          </p:cNvPr>
          <p:cNvSpPr>
            <a:spLocks noGrp="1"/>
          </p:cNvSpPr>
          <p:nvPr>
            <p:ph type="title"/>
          </p:nvPr>
        </p:nvSpPr>
        <p:spPr>
          <a:xfrm>
            <a:off x="130628" y="78586"/>
            <a:ext cx="12061372" cy="1325563"/>
          </a:xfrm>
        </p:spPr>
        <p:txBody>
          <a:bodyPr>
            <a:normAutofit/>
          </a:bodyPr>
          <a:lstStyle/>
          <a:p>
            <a:r>
              <a:rPr lang="en-GB" sz="3500" b="1">
                <a:solidFill>
                  <a:schemeClr val="bg1"/>
                </a:solidFill>
                <a:latin typeface="Arial" panose="020B0604020202020204" pitchFamily="34" charset="0"/>
                <a:cs typeface="Arial" panose="020B0604020202020204" pitchFamily="34" charset="0"/>
              </a:rPr>
              <a:t>Key Achievements 2024 - 2025:  </a:t>
            </a:r>
            <a:r>
              <a:rPr lang="en-GB" sz="3500">
                <a:solidFill>
                  <a:schemeClr val="bg1"/>
                </a:solidFill>
                <a:latin typeface="Arial" panose="020B0604020202020204" pitchFamily="34" charset="0"/>
                <a:cs typeface="Arial" panose="020B0604020202020204" pitchFamily="34" charset="0"/>
              </a:rPr>
              <a:t>Private Sector Housing Team</a:t>
            </a:r>
          </a:p>
        </p:txBody>
      </p:sp>
      <p:sp>
        <p:nvSpPr>
          <p:cNvPr id="3" name="Content Placeholder 2">
            <a:extLst>
              <a:ext uri="{FF2B5EF4-FFF2-40B4-BE49-F238E27FC236}">
                <a16:creationId xmlns:a16="http://schemas.microsoft.com/office/drawing/2014/main" id="{A2B7B61B-FE96-34C4-B206-10B3F9B463B4}"/>
              </a:ext>
            </a:extLst>
          </p:cNvPr>
          <p:cNvSpPr>
            <a:spLocks noGrp="1"/>
          </p:cNvSpPr>
          <p:nvPr>
            <p:ph idx="1"/>
          </p:nvPr>
        </p:nvSpPr>
        <p:spPr>
          <a:xfrm>
            <a:off x="206828" y="2110728"/>
            <a:ext cx="10515600" cy="4603344"/>
          </a:xfrm>
        </p:spPr>
        <p:txBody>
          <a:bodyPr>
            <a:normAutofit/>
          </a:bodyPr>
          <a:lstStyle/>
          <a:p>
            <a:pPr marL="0" indent="0" fontAlgn="base">
              <a:buNone/>
            </a:pPr>
            <a:r>
              <a:rPr lang="en-GB">
                <a:solidFill>
                  <a:schemeClr val="bg1"/>
                </a:solidFill>
                <a:latin typeface="Arial" panose="020B0604020202020204" pitchFamily="34" charset="0"/>
                <a:cs typeface="Arial" panose="020B0604020202020204" pitchFamily="34" charset="0"/>
              </a:rPr>
              <a:t>-</a:t>
            </a:r>
            <a:endParaRPr lang="en-GB">
              <a:latin typeface="Arial" panose="020B0604020202020204" pitchFamily="34" charset="0"/>
              <a:cs typeface="Arial" panose="020B0604020202020204" pitchFamily="34" charset="0"/>
            </a:endParaRPr>
          </a:p>
          <a:p>
            <a:pPr fontAlgn="base">
              <a:buFontTx/>
              <a:buChar char="-"/>
            </a:pPr>
            <a:endParaRPr lang="en-GB">
              <a:latin typeface="Arial" panose="020B0604020202020204" pitchFamily="34" charset="0"/>
              <a:cs typeface="Arial" panose="020B0604020202020204" pitchFamily="34" charset="0"/>
            </a:endParaRPr>
          </a:p>
          <a:p>
            <a:pPr fontAlgn="base">
              <a:buFontTx/>
              <a:buChar char="-"/>
            </a:pPr>
            <a:endParaRPr lang="en-GB">
              <a:latin typeface="Arial" panose="020B0604020202020204" pitchFamily="34" charset="0"/>
              <a:cs typeface="Arial" panose="020B0604020202020204" pitchFamily="34" charset="0"/>
            </a:endParaRPr>
          </a:p>
          <a:p>
            <a:pPr fontAlgn="base">
              <a:buFontTx/>
              <a:buChar char="-"/>
            </a:pPr>
            <a:endParaRPr lang="en-GB">
              <a:latin typeface="Arial" panose="020B0604020202020204" pitchFamily="34" charset="0"/>
              <a:cs typeface="Arial" panose="020B0604020202020204" pitchFamily="34" charset="0"/>
            </a:endParaRPr>
          </a:p>
          <a:p>
            <a:pPr marL="0" indent="0" algn="l" fontAlgn="base">
              <a:buNone/>
            </a:pPr>
            <a:endParaRPr lang="en-GB" sz="2400">
              <a:solidFill>
                <a:schemeClr val="bg1"/>
              </a:solidFill>
              <a:latin typeface="Arial" panose="020B0604020202020204" pitchFamily="34" charset="0"/>
              <a:cs typeface="Arial" panose="020B0604020202020204" pitchFamily="34" charset="0"/>
            </a:endParaRPr>
          </a:p>
          <a:p>
            <a:endParaRPr lang="en-GB"/>
          </a:p>
        </p:txBody>
      </p:sp>
      <p:sp>
        <p:nvSpPr>
          <p:cNvPr id="4" name="Rectangle 3">
            <a:extLst>
              <a:ext uri="{FF2B5EF4-FFF2-40B4-BE49-F238E27FC236}">
                <a16:creationId xmlns:a16="http://schemas.microsoft.com/office/drawing/2014/main" id="{4A4409A6-4083-1071-FDA1-0DFC3A764594}"/>
              </a:ext>
              <a:ext uri="{C183D7F6-B498-43B3-948B-1728B52AA6E4}">
                <adec:decorative xmlns:adec="http://schemas.microsoft.com/office/drawing/2017/decorative" val="1"/>
              </a:ext>
            </a:extLst>
          </p:cNvPr>
          <p:cNvSpPr/>
          <p:nvPr/>
        </p:nvSpPr>
        <p:spPr>
          <a:xfrm>
            <a:off x="315685" y="1983666"/>
            <a:ext cx="5464629" cy="1700557"/>
          </a:xfrm>
          <a:prstGeom prst="rect">
            <a:avLst/>
          </a:prstGeom>
          <a:solidFill>
            <a:srgbClr val="52806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cs typeface="Times New Roman"/>
              </a:rPr>
              <a:t>The teams' two DFG Caseworkers passed Trusted Assessor Level 4 Training – allowing them to carry out assessments for clients requiring simple adaptations. Thus freeing up HCC occupational therapist's time for more complex clients and reducing waiting lists.</a:t>
            </a:r>
          </a:p>
        </p:txBody>
      </p:sp>
      <p:sp>
        <p:nvSpPr>
          <p:cNvPr id="6" name="Rectangle 5">
            <a:extLst>
              <a:ext uri="{FF2B5EF4-FFF2-40B4-BE49-F238E27FC236}">
                <a16:creationId xmlns:a16="http://schemas.microsoft.com/office/drawing/2014/main" id="{D3F521BA-624D-D2DE-7E06-9FACD355202B}"/>
              </a:ext>
              <a:ext uri="{C183D7F6-B498-43B3-948B-1728B52AA6E4}">
                <adec:decorative xmlns:adec="http://schemas.microsoft.com/office/drawing/2017/decorative" val="1"/>
              </a:ext>
            </a:extLst>
          </p:cNvPr>
          <p:cNvSpPr/>
          <p:nvPr/>
        </p:nvSpPr>
        <p:spPr>
          <a:xfrm>
            <a:off x="6292337" y="1983666"/>
            <a:ext cx="5464629" cy="1700556"/>
          </a:xfrm>
          <a:prstGeom prst="rect">
            <a:avLst/>
          </a:prstGeom>
          <a:solidFill>
            <a:srgbClr val="52806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07000"/>
              </a:lnSpc>
              <a:spcAft>
                <a:spcPts val="800"/>
              </a:spcAft>
              <a:buSzPts val="1000"/>
              <a:tabLst>
                <a:tab pos="457200" algn="l"/>
              </a:tabLst>
            </a:pPr>
            <a:r>
              <a:rPr lang="en-GB" kern="0">
                <a:solidFill>
                  <a:schemeClr val="bg1"/>
                </a:solidFill>
                <a:latin typeface="Arial"/>
                <a:ea typeface="Calibri"/>
                <a:cs typeface="Times New Roman"/>
              </a:rPr>
              <a:t>A first Empty Homes specific strategy was published and Cabinet agreement received for more robust enforcement tools. The first 'enforced sale' of an abandoned property is currently nearing completion.</a:t>
            </a:r>
            <a:endParaRPr lang="en-GB" kern="0">
              <a:solidFill>
                <a:schemeClr val="bg1"/>
              </a:solidFill>
              <a:effectLst/>
              <a:latin typeface="Arial"/>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660A4757-D8F3-AB55-9178-1A54139ADD5C}"/>
              </a:ext>
              <a:ext uri="{C183D7F6-B498-43B3-948B-1728B52AA6E4}">
                <adec:decorative xmlns:adec="http://schemas.microsoft.com/office/drawing/2017/decorative" val="1"/>
              </a:ext>
            </a:extLst>
          </p:cNvPr>
          <p:cNvSpPr/>
          <p:nvPr/>
        </p:nvSpPr>
        <p:spPr>
          <a:xfrm>
            <a:off x="315685" y="3978008"/>
            <a:ext cx="5464629" cy="1757319"/>
          </a:xfrm>
          <a:prstGeom prst="rect">
            <a:avLst/>
          </a:prstGeom>
          <a:solidFill>
            <a:srgbClr val="52806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Arial"/>
                <a:cs typeface="Arial"/>
              </a:rPr>
              <a:t>Delivered 58 Disabled Facilities Grants (DFGs) and Prevention Grants with a total spend of more than £700,000. These grants allow vulnerable residents to continue to live independently and safely in their own homes.</a:t>
            </a:r>
          </a:p>
        </p:txBody>
      </p:sp>
      <p:sp>
        <p:nvSpPr>
          <p:cNvPr id="8" name="Rectangle 7">
            <a:extLst>
              <a:ext uri="{FF2B5EF4-FFF2-40B4-BE49-F238E27FC236}">
                <a16:creationId xmlns:a16="http://schemas.microsoft.com/office/drawing/2014/main" id="{98E85D10-BE6B-22A1-14EC-EC8D12102992}"/>
              </a:ext>
              <a:ext uri="{C183D7F6-B498-43B3-948B-1728B52AA6E4}">
                <adec:decorative xmlns:adec="http://schemas.microsoft.com/office/drawing/2017/decorative" val="1"/>
              </a:ext>
            </a:extLst>
          </p:cNvPr>
          <p:cNvSpPr/>
          <p:nvPr/>
        </p:nvSpPr>
        <p:spPr>
          <a:xfrm>
            <a:off x="6292337" y="3976329"/>
            <a:ext cx="5464629" cy="1722275"/>
          </a:xfrm>
          <a:prstGeom prst="rect">
            <a:avLst/>
          </a:prstGeom>
          <a:solidFill>
            <a:srgbClr val="52806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07000"/>
              </a:lnSpc>
              <a:spcAft>
                <a:spcPts val="800"/>
              </a:spcAft>
              <a:buSzPts val="1000"/>
              <a:tabLst>
                <a:tab pos="457200" algn="l"/>
              </a:tabLst>
            </a:pPr>
            <a:r>
              <a:rPr lang="en-GB" kern="0">
                <a:solidFill>
                  <a:schemeClr val="bg1"/>
                </a:solidFill>
                <a:latin typeface="Arial"/>
                <a:ea typeface="Calibri"/>
                <a:cs typeface="Times New Roman"/>
              </a:rPr>
              <a:t>Led on the removal of two unauthorised traveller encampments from Council land, as many as in the previous 5 years combined. Supported by colleagues from community safety and our shared legal service.</a:t>
            </a:r>
            <a:endParaRPr lang="en-GB" kern="0">
              <a:solidFill>
                <a:schemeClr val="bg1"/>
              </a:solidFill>
              <a:effectLst/>
              <a:latin typeface="Arial"/>
              <a:ea typeface="Calibri"/>
              <a:cs typeface="Times New Roman"/>
            </a:endParaRPr>
          </a:p>
        </p:txBody>
      </p:sp>
    </p:spTree>
    <p:extLst>
      <p:ext uri="{BB962C8B-B14F-4D97-AF65-F5344CB8AC3E}">
        <p14:creationId xmlns:p14="http://schemas.microsoft.com/office/powerpoint/2010/main" val="1402603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AF4987-5BC4-B01E-1D77-0B3C77D88FAF}"/>
              </a:ext>
              <a:ext uri="{C183D7F6-B498-43B3-948B-1728B52AA6E4}">
                <adec:decorative xmlns:adec="http://schemas.microsoft.com/office/drawing/2017/decorative" val="1"/>
              </a:ext>
            </a:extLst>
          </p:cNvPr>
          <p:cNvSpPr/>
          <p:nvPr/>
        </p:nvSpPr>
        <p:spPr>
          <a:xfrm>
            <a:off x="0" y="0"/>
            <a:ext cx="12192000" cy="1482736"/>
          </a:xfrm>
          <a:prstGeom prst="rect">
            <a:avLst/>
          </a:prstGeom>
          <a:solidFill>
            <a:srgbClr val="225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95B809A-CD14-F562-162A-567BE0D17AAF}"/>
              </a:ext>
            </a:extLst>
          </p:cNvPr>
          <p:cNvSpPr>
            <a:spLocks noGrp="1"/>
          </p:cNvSpPr>
          <p:nvPr>
            <p:ph type="title"/>
          </p:nvPr>
        </p:nvSpPr>
        <p:spPr>
          <a:xfrm>
            <a:off x="130627" y="78586"/>
            <a:ext cx="11952515" cy="1325563"/>
          </a:xfrm>
        </p:spPr>
        <p:txBody>
          <a:bodyPr>
            <a:normAutofit/>
          </a:bodyPr>
          <a:lstStyle/>
          <a:p>
            <a:r>
              <a:rPr lang="en-GB" sz="3400" b="1">
                <a:solidFill>
                  <a:schemeClr val="bg1"/>
                </a:solidFill>
                <a:latin typeface="Arial" panose="020B0604020202020204" pitchFamily="34" charset="0"/>
                <a:cs typeface="Arial" panose="020B0604020202020204" pitchFamily="34" charset="0"/>
              </a:rPr>
              <a:t>Key Achievements 2024 - 2025: </a:t>
            </a:r>
            <a:r>
              <a:rPr lang="en-US" sz="3400">
                <a:solidFill>
                  <a:schemeClr val="bg1"/>
                </a:solidFill>
                <a:latin typeface="Arial" panose="020B0604020202020204" pitchFamily="34" charset="0"/>
                <a:cs typeface="Arial" panose="020B0604020202020204" pitchFamily="34" charset="0"/>
              </a:rPr>
              <a:t>Strategy &amp; Development Team</a:t>
            </a:r>
            <a:endParaRPr lang="en-GB" sz="3400" b="1">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2B7B61B-FE96-34C4-B206-10B3F9B463B4}"/>
              </a:ext>
            </a:extLst>
          </p:cNvPr>
          <p:cNvSpPr>
            <a:spLocks noGrp="1"/>
          </p:cNvSpPr>
          <p:nvPr>
            <p:ph idx="1"/>
          </p:nvPr>
        </p:nvSpPr>
        <p:spPr>
          <a:xfrm>
            <a:off x="206828" y="1954656"/>
            <a:ext cx="10515600" cy="4603344"/>
          </a:xfrm>
        </p:spPr>
        <p:txBody>
          <a:bodyPr>
            <a:normAutofit/>
          </a:bodyPr>
          <a:lstStyle/>
          <a:p>
            <a:pPr marL="0" indent="0" fontAlgn="base">
              <a:buNone/>
            </a:pPr>
            <a:r>
              <a:rPr lang="en-GB">
                <a:solidFill>
                  <a:schemeClr val="bg1"/>
                </a:solidFill>
                <a:latin typeface="Arial" panose="020B0604020202020204" pitchFamily="34" charset="0"/>
                <a:cs typeface="Arial" panose="020B0604020202020204" pitchFamily="34" charset="0"/>
              </a:rPr>
              <a:t>-</a:t>
            </a:r>
            <a:endParaRPr lang="en-GB">
              <a:latin typeface="Arial" panose="020B0604020202020204" pitchFamily="34" charset="0"/>
              <a:cs typeface="Arial" panose="020B0604020202020204" pitchFamily="34" charset="0"/>
            </a:endParaRPr>
          </a:p>
          <a:p>
            <a:pPr fontAlgn="base">
              <a:buFontTx/>
              <a:buChar char="-"/>
            </a:pPr>
            <a:endParaRPr lang="en-GB">
              <a:latin typeface="Arial" panose="020B0604020202020204" pitchFamily="34" charset="0"/>
              <a:cs typeface="Arial" panose="020B0604020202020204" pitchFamily="34" charset="0"/>
            </a:endParaRPr>
          </a:p>
          <a:p>
            <a:pPr fontAlgn="base">
              <a:buFontTx/>
              <a:buChar char="-"/>
            </a:pPr>
            <a:endParaRPr lang="en-GB">
              <a:latin typeface="Arial" panose="020B0604020202020204" pitchFamily="34" charset="0"/>
              <a:cs typeface="Arial" panose="020B0604020202020204" pitchFamily="34" charset="0"/>
            </a:endParaRPr>
          </a:p>
          <a:p>
            <a:pPr fontAlgn="base">
              <a:buFontTx/>
              <a:buChar char="-"/>
            </a:pPr>
            <a:endParaRPr lang="en-GB">
              <a:latin typeface="Arial" panose="020B0604020202020204" pitchFamily="34" charset="0"/>
              <a:cs typeface="Arial" panose="020B0604020202020204" pitchFamily="34" charset="0"/>
            </a:endParaRPr>
          </a:p>
          <a:p>
            <a:pPr marL="0" indent="0" algn="l" fontAlgn="base">
              <a:buNone/>
            </a:pPr>
            <a:endParaRPr lang="en-GB" sz="2400">
              <a:solidFill>
                <a:schemeClr val="bg1"/>
              </a:solidFill>
              <a:latin typeface="Arial" panose="020B0604020202020204" pitchFamily="34" charset="0"/>
              <a:cs typeface="Arial" panose="020B0604020202020204" pitchFamily="34" charset="0"/>
            </a:endParaRPr>
          </a:p>
          <a:p>
            <a:endParaRPr lang="en-GB"/>
          </a:p>
        </p:txBody>
      </p:sp>
      <p:sp>
        <p:nvSpPr>
          <p:cNvPr id="6" name="Rectangle 5">
            <a:extLst>
              <a:ext uri="{FF2B5EF4-FFF2-40B4-BE49-F238E27FC236}">
                <a16:creationId xmlns:a16="http://schemas.microsoft.com/office/drawing/2014/main" id="{287F92C3-33DD-D5E1-96D4-BADE3A2FE87D}"/>
              </a:ext>
              <a:ext uri="{C183D7F6-B498-43B3-948B-1728B52AA6E4}">
                <adec:decorative xmlns:adec="http://schemas.microsoft.com/office/drawing/2017/decorative" val="1"/>
              </a:ext>
            </a:extLst>
          </p:cNvPr>
          <p:cNvSpPr/>
          <p:nvPr/>
        </p:nvSpPr>
        <p:spPr>
          <a:xfrm>
            <a:off x="6281057" y="1644223"/>
            <a:ext cx="5754915" cy="1664008"/>
          </a:xfrm>
          <a:prstGeom prst="rect">
            <a:avLst/>
          </a:prstGeom>
          <a:solidFill>
            <a:srgbClr val="22599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07000"/>
              </a:lnSpc>
              <a:spcAft>
                <a:spcPts val="800"/>
              </a:spcAft>
            </a:pPr>
            <a:r>
              <a:rPr lang="en-GB" sz="2000">
                <a:solidFill>
                  <a:srgbClr val="FFFFFF"/>
                </a:solidFill>
                <a:latin typeface="Arial"/>
                <a:cs typeface="Arial"/>
              </a:rPr>
              <a:t>In partnership with the planning team, enabled  436 affordable homes over the last 3 years, against a 3- year rolling target of 300. These comprised of 270 for rent and 166 for shared ownership.</a:t>
            </a:r>
            <a:endParaRPr lang="en-GB" sz="2000">
              <a:effectLst/>
              <a:latin typeface="Arial"/>
              <a:ea typeface="Calibri"/>
              <a:cs typeface="Arial"/>
            </a:endParaRPr>
          </a:p>
        </p:txBody>
      </p:sp>
      <p:sp>
        <p:nvSpPr>
          <p:cNvPr id="7" name="Rectangle 6">
            <a:extLst>
              <a:ext uri="{FF2B5EF4-FFF2-40B4-BE49-F238E27FC236}">
                <a16:creationId xmlns:a16="http://schemas.microsoft.com/office/drawing/2014/main" id="{1D7D2E65-5731-0BD2-74CF-C7C097EBAFE5}"/>
              </a:ext>
              <a:ext uri="{C183D7F6-B498-43B3-948B-1728B52AA6E4}">
                <adec:decorative xmlns:adec="http://schemas.microsoft.com/office/drawing/2017/decorative" val="1"/>
              </a:ext>
            </a:extLst>
          </p:cNvPr>
          <p:cNvSpPr/>
          <p:nvPr/>
        </p:nvSpPr>
        <p:spPr>
          <a:xfrm>
            <a:off x="6281057" y="3417201"/>
            <a:ext cx="5744755" cy="1216968"/>
          </a:xfrm>
          <a:prstGeom prst="rect">
            <a:avLst/>
          </a:prstGeom>
          <a:solidFill>
            <a:srgbClr val="22599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latin typeface="Arial"/>
                <a:ea typeface="Calibri Light"/>
                <a:cs typeface="Calibri Light"/>
              </a:rPr>
              <a:t>Worked closely with Planning Policy colleagues to help write an affordable housing Supplementary Planning Document (SPD) with a focus on delivering Social Rent homes.</a:t>
            </a:r>
          </a:p>
        </p:txBody>
      </p:sp>
      <p:sp>
        <p:nvSpPr>
          <p:cNvPr id="8" name="Rectangle 7">
            <a:extLst>
              <a:ext uri="{FF2B5EF4-FFF2-40B4-BE49-F238E27FC236}">
                <a16:creationId xmlns:a16="http://schemas.microsoft.com/office/drawing/2014/main" id="{22BC4FD9-7E4C-ABC5-8A17-479D21EDC36E}"/>
              </a:ext>
              <a:ext uri="{C183D7F6-B498-43B3-948B-1728B52AA6E4}">
                <adec:decorative xmlns:adec="http://schemas.microsoft.com/office/drawing/2017/decorative" val="1"/>
              </a:ext>
            </a:extLst>
          </p:cNvPr>
          <p:cNvSpPr/>
          <p:nvPr/>
        </p:nvSpPr>
        <p:spPr>
          <a:xfrm>
            <a:off x="370115" y="4780801"/>
            <a:ext cx="5540830" cy="1565502"/>
          </a:xfrm>
          <a:prstGeom prst="rect">
            <a:avLst/>
          </a:prstGeom>
          <a:solidFill>
            <a:srgbClr val="22599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latin typeface="Arial"/>
                <a:ea typeface="Calibri Light"/>
                <a:cs typeface="Calibri Light"/>
              </a:rPr>
              <a:t>Carried out extensive and detailed work around the options to remodel Heathlands Court, Hart's temporary accommodation to arrive at a preferred option for the Council to consider.</a:t>
            </a:r>
          </a:p>
        </p:txBody>
      </p:sp>
      <p:sp>
        <p:nvSpPr>
          <p:cNvPr id="9" name="Rectangle 8">
            <a:extLst>
              <a:ext uri="{FF2B5EF4-FFF2-40B4-BE49-F238E27FC236}">
                <a16:creationId xmlns:a16="http://schemas.microsoft.com/office/drawing/2014/main" id="{E27786A0-1326-CB11-53B3-43A5A266254C}"/>
              </a:ext>
              <a:ext uri="{C183D7F6-B498-43B3-948B-1728B52AA6E4}">
                <adec:decorative xmlns:adec="http://schemas.microsoft.com/office/drawing/2017/decorative" val="1"/>
              </a:ext>
            </a:extLst>
          </p:cNvPr>
          <p:cNvSpPr/>
          <p:nvPr/>
        </p:nvSpPr>
        <p:spPr>
          <a:xfrm>
            <a:off x="370114" y="3413853"/>
            <a:ext cx="5540830" cy="1218382"/>
          </a:xfrm>
          <a:prstGeom prst="rect">
            <a:avLst/>
          </a:prstGeom>
          <a:solidFill>
            <a:srgbClr val="225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aseline="0">
                <a:solidFill>
                  <a:srgbClr val="FFFFFF"/>
                </a:solidFill>
                <a:latin typeface="Arial"/>
              </a:rPr>
              <a:t>Worked in partnership with the Government, Hampshire County Council and a local RP to deliver 2 more additional homes for Ukraine households under the LAHF scheme.</a:t>
            </a:r>
            <a:endParaRPr lang="en-GB" sz="2000" b="1"/>
          </a:p>
        </p:txBody>
      </p:sp>
      <p:sp>
        <p:nvSpPr>
          <p:cNvPr id="10" name="Rectangle 9">
            <a:extLst>
              <a:ext uri="{FF2B5EF4-FFF2-40B4-BE49-F238E27FC236}">
                <a16:creationId xmlns:a16="http://schemas.microsoft.com/office/drawing/2014/main" id="{A66D17A4-8F7E-014D-8456-F69C1EE687B7}"/>
              </a:ext>
              <a:ext uri="{C183D7F6-B498-43B3-948B-1728B52AA6E4}">
                <adec:decorative xmlns:adec="http://schemas.microsoft.com/office/drawing/2017/decorative" val="1"/>
              </a:ext>
            </a:extLst>
          </p:cNvPr>
          <p:cNvSpPr/>
          <p:nvPr/>
        </p:nvSpPr>
        <p:spPr>
          <a:xfrm>
            <a:off x="6281057" y="4761689"/>
            <a:ext cx="5744271" cy="1590903"/>
          </a:xfrm>
          <a:prstGeom prst="rect">
            <a:avLst/>
          </a:prstGeom>
          <a:solidFill>
            <a:srgbClr val="22599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latin typeface="Arial"/>
                <a:ea typeface="Calibri Light"/>
                <a:cs typeface="Calibri Light"/>
              </a:rPr>
              <a:t>Worked in partnership with VIVID Housing Association to purchase three additional 4 -bedroom family homes to help alleviate some of the increasing need on the Hart Housing Register for this size of property .</a:t>
            </a:r>
            <a:endParaRPr lang="en-GB" sz="2000">
              <a:latin typeface="Arial"/>
            </a:endParaRPr>
          </a:p>
        </p:txBody>
      </p:sp>
      <p:sp>
        <p:nvSpPr>
          <p:cNvPr id="11" name="Rectangle 10">
            <a:extLst>
              <a:ext uri="{FF2B5EF4-FFF2-40B4-BE49-F238E27FC236}">
                <a16:creationId xmlns:a16="http://schemas.microsoft.com/office/drawing/2014/main" id="{4A4409A6-4083-1071-FDA1-0DFC3A764594}"/>
              </a:ext>
              <a:ext uri="{C183D7F6-B498-43B3-948B-1728B52AA6E4}">
                <adec:decorative xmlns:adec="http://schemas.microsoft.com/office/drawing/2017/decorative" val="1"/>
              </a:ext>
            </a:extLst>
          </p:cNvPr>
          <p:cNvSpPr/>
          <p:nvPr/>
        </p:nvSpPr>
        <p:spPr>
          <a:xfrm>
            <a:off x="370115" y="1640874"/>
            <a:ext cx="5540830" cy="1675582"/>
          </a:xfrm>
          <a:prstGeom prst="rect">
            <a:avLst/>
          </a:prstGeom>
          <a:solidFill>
            <a:srgbClr val="22599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107000"/>
              </a:lnSpc>
              <a:spcAft>
                <a:spcPts val="800"/>
              </a:spcAft>
            </a:pPr>
            <a:r>
              <a:rPr lang="en-GB" sz="2000" kern="100">
                <a:latin typeface="Arial"/>
                <a:ea typeface="Calibri"/>
                <a:cs typeface="Times New Roman"/>
              </a:rPr>
              <a:t>  </a:t>
            </a:r>
            <a:r>
              <a:rPr lang="en-GB" sz="2000" kern="100">
                <a:latin typeface="Arial"/>
                <a:ea typeface="Calibri"/>
                <a:cs typeface="Arial"/>
              </a:rPr>
              <a:t>Over 100 people attended a Low-Cost Home Ownership event in October for local people to access a one-stop shop for advice and information about shared ownership products.</a:t>
            </a:r>
            <a:endParaRPr lang="en-GB" sz="2000" kern="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2990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AF4987-5BC4-B01E-1D77-0B3C77D88FAF}"/>
              </a:ext>
              <a:ext uri="{C183D7F6-B498-43B3-948B-1728B52AA6E4}">
                <adec:decorative xmlns:adec="http://schemas.microsoft.com/office/drawing/2017/decorative" val="1"/>
              </a:ext>
            </a:extLst>
          </p:cNvPr>
          <p:cNvSpPr/>
          <p:nvPr/>
        </p:nvSpPr>
        <p:spPr>
          <a:xfrm>
            <a:off x="0" y="0"/>
            <a:ext cx="12192000" cy="1482736"/>
          </a:xfrm>
          <a:prstGeom prst="rect">
            <a:avLst/>
          </a:prstGeom>
          <a:solidFill>
            <a:srgbClr val="225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95B809A-CD14-F562-162A-567BE0D17AAF}"/>
              </a:ext>
            </a:extLst>
          </p:cNvPr>
          <p:cNvSpPr>
            <a:spLocks noGrp="1"/>
          </p:cNvSpPr>
          <p:nvPr>
            <p:ph type="title"/>
          </p:nvPr>
        </p:nvSpPr>
        <p:spPr>
          <a:xfrm>
            <a:off x="1" y="0"/>
            <a:ext cx="12192000" cy="1482736"/>
          </a:xfrm>
          <a:solidFill>
            <a:schemeClr val="tx2">
              <a:lumMod val="75000"/>
              <a:lumOff val="25000"/>
            </a:schemeClr>
          </a:solidFill>
        </p:spPr>
        <p:txBody>
          <a:bodyPr>
            <a:normAutofit/>
          </a:bodyPr>
          <a:lstStyle/>
          <a:p>
            <a:r>
              <a:rPr lang="en-GB" sz="3500" b="1">
                <a:solidFill>
                  <a:schemeClr val="bg1"/>
                </a:solidFill>
                <a:latin typeface="Arial" panose="020B0604020202020204" pitchFamily="34" charset="0"/>
                <a:cs typeface="Arial" panose="020B0604020202020204" pitchFamily="34" charset="0"/>
              </a:rPr>
              <a:t>Key Achievements 2024 - 2025: </a:t>
            </a:r>
            <a:r>
              <a:rPr lang="en-US" sz="3600">
                <a:solidFill>
                  <a:schemeClr val="bg1"/>
                </a:solidFill>
                <a:latin typeface="Arial" panose="020B0604020202020204" pitchFamily="34" charset="0"/>
                <a:cs typeface="Arial" panose="020B0604020202020204" pitchFamily="34" charset="0"/>
              </a:rPr>
              <a:t>Housing Business Support</a:t>
            </a:r>
            <a:endParaRPr lang="en-GB" sz="3500" b="1">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2B7B61B-FE96-34C4-B206-10B3F9B463B4}"/>
              </a:ext>
            </a:extLst>
          </p:cNvPr>
          <p:cNvSpPr>
            <a:spLocks noGrp="1"/>
          </p:cNvSpPr>
          <p:nvPr>
            <p:ph idx="1"/>
          </p:nvPr>
        </p:nvSpPr>
        <p:spPr>
          <a:xfrm>
            <a:off x="206828" y="1954656"/>
            <a:ext cx="10515600" cy="4603344"/>
          </a:xfrm>
        </p:spPr>
        <p:txBody>
          <a:bodyPr>
            <a:normAutofit/>
          </a:bodyPr>
          <a:lstStyle/>
          <a:p>
            <a:pPr marL="0" indent="0" fontAlgn="base">
              <a:buNone/>
            </a:pPr>
            <a:r>
              <a:rPr lang="en-GB">
                <a:solidFill>
                  <a:schemeClr val="bg1"/>
                </a:solidFill>
                <a:latin typeface="Arial" panose="020B0604020202020204" pitchFamily="34" charset="0"/>
                <a:cs typeface="Arial" panose="020B0604020202020204" pitchFamily="34" charset="0"/>
              </a:rPr>
              <a:t>-</a:t>
            </a:r>
            <a:endParaRPr lang="en-GB">
              <a:latin typeface="Arial" panose="020B0604020202020204" pitchFamily="34" charset="0"/>
              <a:cs typeface="Arial" panose="020B0604020202020204" pitchFamily="34" charset="0"/>
            </a:endParaRPr>
          </a:p>
          <a:p>
            <a:pPr fontAlgn="base">
              <a:buFontTx/>
              <a:buChar char="-"/>
            </a:pPr>
            <a:endParaRPr lang="en-GB">
              <a:latin typeface="Arial" panose="020B0604020202020204" pitchFamily="34" charset="0"/>
              <a:cs typeface="Arial" panose="020B0604020202020204" pitchFamily="34" charset="0"/>
            </a:endParaRPr>
          </a:p>
          <a:p>
            <a:pPr fontAlgn="base">
              <a:buFontTx/>
              <a:buChar char="-"/>
            </a:pPr>
            <a:endParaRPr lang="en-GB">
              <a:latin typeface="Arial" panose="020B0604020202020204" pitchFamily="34" charset="0"/>
              <a:cs typeface="Arial" panose="020B0604020202020204" pitchFamily="34" charset="0"/>
            </a:endParaRPr>
          </a:p>
          <a:p>
            <a:pPr fontAlgn="base">
              <a:buFontTx/>
              <a:buChar char="-"/>
            </a:pPr>
            <a:endParaRPr lang="en-GB">
              <a:latin typeface="Arial" panose="020B0604020202020204" pitchFamily="34" charset="0"/>
              <a:cs typeface="Arial" panose="020B0604020202020204" pitchFamily="34" charset="0"/>
            </a:endParaRPr>
          </a:p>
          <a:p>
            <a:pPr marL="0" indent="0" algn="l" fontAlgn="base">
              <a:buNone/>
            </a:pPr>
            <a:endParaRPr lang="en-GB" sz="2400">
              <a:solidFill>
                <a:schemeClr val="bg1"/>
              </a:solidFill>
              <a:latin typeface="Arial" panose="020B0604020202020204" pitchFamily="34" charset="0"/>
              <a:cs typeface="Arial" panose="020B0604020202020204" pitchFamily="34" charset="0"/>
            </a:endParaRPr>
          </a:p>
          <a:p>
            <a:endParaRPr lang="en-GB"/>
          </a:p>
        </p:txBody>
      </p:sp>
      <p:sp>
        <p:nvSpPr>
          <p:cNvPr id="4" name="Rectangle 3">
            <a:extLst>
              <a:ext uri="{FF2B5EF4-FFF2-40B4-BE49-F238E27FC236}">
                <a16:creationId xmlns:a16="http://schemas.microsoft.com/office/drawing/2014/main" id="{4A4409A6-4083-1071-FDA1-0DFC3A764594}"/>
              </a:ext>
              <a:ext uri="{C183D7F6-B498-43B3-948B-1728B52AA6E4}">
                <adec:decorative xmlns:adec="http://schemas.microsoft.com/office/drawing/2017/decorative" val="1"/>
              </a:ext>
            </a:extLst>
          </p:cNvPr>
          <p:cNvSpPr/>
          <p:nvPr/>
        </p:nvSpPr>
        <p:spPr>
          <a:xfrm>
            <a:off x="370115" y="1845956"/>
            <a:ext cx="5540830" cy="1340302"/>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07000"/>
              </a:lnSpc>
              <a:spcAft>
                <a:spcPts val="800"/>
              </a:spcAft>
            </a:pPr>
            <a:r>
              <a:rPr lang="en-GB" sz="2000" kern="100">
                <a:solidFill>
                  <a:srgbClr val="FFFFFF"/>
                </a:solidFill>
                <a:latin typeface="Arial"/>
                <a:ea typeface="Calibri"/>
                <a:cs typeface="Arial"/>
              </a:rPr>
              <a:t>577 new housing register applications were processed in 24/25 showing a slight increase when compared to 555 last year. </a:t>
            </a:r>
            <a:endParaRPr lang="en-GB" sz="2000" kern="100">
              <a:solidFill>
                <a:srgbClr val="FFFFFF"/>
              </a:solidFill>
              <a:effectLst/>
              <a:latin typeface="Arial"/>
              <a:ea typeface="Calibri"/>
              <a:cs typeface="Arial"/>
            </a:endParaRPr>
          </a:p>
        </p:txBody>
      </p:sp>
      <p:sp>
        <p:nvSpPr>
          <p:cNvPr id="7" name="Rectangle 6">
            <a:extLst>
              <a:ext uri="{FF2B5EF4-FFF2-40B4-BE49-F238E27FC236}">
                <a16:creationId xmlns:a16="http://schemas.microsoft.com/office/drawing/2014/main" id="{1D7D2E65-5731-0BD2-74CF-C7C097EBAFE5}"/>
              </a:ext>
              <a:ext uri="{C183D7F6-B498-43B3-948B-1728B52AA6E4}">
                <adec:decorative xmlns:adec="http://schemas.microsoft.com/office/drawing/2017/decorative" val="1"/>
              </a:ext>
            </a:extLst>
          </p:cNvPr>
          <p:cNvSpPr/>
          <p:nvPr/>
        </p:nvSpPr>
        <p:spPr>
          <a:xfrm>
            <a:off x="6277267" y="1846996"/>
            <a:ext cx="5643640" cy="1363268"/>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chemeClr val="bg1"/>
                </a:solidFill>
                <a:latin typeface="Arial"/>
                <a:cs typeface="Arial"/>
              </a:rPr>
              <a:t>An average of 440 emails responded to every month, (based on the last 6 months only) compared to an average of 600 over 12 months last year.</a:t>
            </a:r>
          </a:p>
        </p:txBody>
      </p:sp>
      <p:sp>
        <p:nvSpPr>
          <p:cNvPr id="8" name="Rectangle 7">
            <a:extLst>
              <a:ext uri="{FF2B5EF4-FFF2-40B4-BE49-F238E27FC236}">
                <a16:creationId xmlns:a16="http://schemas.microsoft.com/office/drawing/2014/main" id="{22BC4FD9-7E4C-ABC5-8A17-479D21EDC36E}"/>
              </a:ext>
              <a:ext uri="{C183D7F6-B498-43B3-948B-1728B52AA6E4}">
                <adec:decorative xmlns:adec="http://schemas.microsoft.com/office/drawing/2017/decorative" val="1"/>
              </a:ext>
            </a:extLst>
          </p:cNvPr>
          <p:cNvSpPr/>
          <p:nvPr/>
        </p:nvSpPr>
        <p:spPr>
          <a:xfrm>
            <a:off x="370115" y="3432991"/>
            <a:ext cx="5540830" cy="1132252"/>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chemeClr val="bg1"/>
                </a:solidFill>
                <a:latin typeface="Arial"/>
                <a:cs typeface="Arial"/>
              </a:rPr>
              <a:t>60 private sector grant applications processed and approved, and 73 completed and closed. </a:t>
            </a:r>
          </a:p>
        </p:txBody>
      </p:sp>
      <p:sp>
        <p:nvSpPr>
          <p:cNvPr id="9" name="Rectangle 8">
            <a:extLst>
              <a:ext uri="{FF2B5EF4-FFF2-40B4-BE49-F238E27FC236}">
                <a16:creationId xmlns:a16="http://schemas.microsoft.com/office/drawing/2014/main" id="{E27786A0-1326-CB11-53B3-43A5A266254C}"/>
              </a:ext>
              <a:ext uri="{C183D7F6-B498-43B3-948B-1728B52AA6E4}">
                <adec:decorative xmlns:adec="http://schemas.microsoft.com/office/drawing/2017/decorative" val="1"/>
              </a:ext>
            </a:extLst>
          </p:cNvPr>
          <p:cNvSpPr/>
          <p:nvPr/>
        </p:nvSpPr>
        <p:spPr>
          <a:xfrm>
            <a:off x="368802" y="4777248"/>
            <a:ext cx="11586701" cy="1170719"/>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aseline="0">
                <a:solidFill>
                  <a:srgbClr val="FFFFFF"/>
                </a:solidFill>
                <a:latin typeface="Arial"/>
              </a:rPr>
              <a:t>Helped manage the Hart Housing Register and provided support to the </a:t>
            </a:r>
            <a:r>
              <a:rPr lang="en-GB" sz="2000">
                <a:solidFill>
                  <a:srgbClr val="FFFFFF"/>
                </a:solidFill>
                <a:latin typeface="Arial"/>
              </a:rPr>
              <a:t>1,686 </a:t>
            </a:r>
            <a:r>
              <a:rPr lang="en-GB" sz="2000" baseline="0">
                <a:solidFill>
                  <a:srgbClr val="FFFFFF"/>
                </a:solidFill>
                <a:latin typeface="Arial"/>
              </a:rPr>
              <a:t>households on the housing register as of </a:t>
            </a:r>
            <a:r>
              <a:rPr lang="en-GB" sz="2000">
                <a:solidFill>
                  <a:srgbClr val="FFFFFF"/>
                </a:solidFill>
                <a:latin typeface="Arial"/>
              </a:rPr>
              <a:t>24.4.25.</a:t>
            </a:r>
            <a:endParaRPr lang="en-GB" sz="2000">
              <a:latin typeface="Arial"/>
              <a:cs typeface="Arial"/>
            </a:endParaRPr>
          </a:p>
        </p:txBody>
      </p:sp>
      <p:sp>
        <p:nvSpPr>
          <p:cNvPr id="10" name="Rectangle 9">
            <a:extLst>
              <a:ext uri="{FF2B5EF4-FFF2-40B4-BE49-F238E27FC236}">
                <a16:creationId xmlns:a16="http://schemas.microsoft.com/office/drawing/2014/main" id="{A66D17A4-8F7E-014D-8456-F69C1EE687B7}"/>
              </a:ext>
              <a:ext uri="{C183D7F6-B498-43B3-948B-1728B52AA6E4}">
                <adec:decorative xmlns:adec="http://schemas.microsoft.com/office/drawing/2017/decorative" val="1"/>
              </a:ext>
            </a:extLst>
          </p:cNvPr>
          <p:cNvSpPr/>
          <p:nvPr/>
        </p:nvSpPr>
        <p:spPr>
          <a:xfrm>
            <a:off x="6244334" y="3432991"/>
            <a:ext cx="5704115" cy="1132252"/>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latin typeface="Arial"/>
                <a:cs typeface="Arial"/>
              </a:rPr>
              <a:t>Support provided in person and over the telephone to help customers to complete their housing register application forms.</a:t>
            </a:r>
          </a:p>
        </p:txBody>
      </p:sp>
    </p:spTree>
    <p:extLst>
      <p:ext uri="{BB962C8B-B14F-4D97-AF65-F5344CB8AC3E}">
        <p14:creationId xmlns:p14="http://schemas.microsoft.com/office/powerpoint/2010/main" val="4038908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AF4987-5BC4-B01E-1D77-0B3C77D88FAF}"/>
              </a:ext>
              <a:ext uri="{C183D7F6-B498-43B3-948B-1728B52AA6E4}">
                <adec:decorative xmlns:adec="http://schemas.microsoft.com/office/drawing/2017/decorative" val="1"/>
              </a:ext>
            </a:extLst>
          </p:cNvPr>
          <p:cNvSpPr/>
          <p:nvPr/>
        </p:nvSpPr>
        <p:spPr>
          <a:xfrm>
            <a:off x="0" y="67235"/>
            <a:ext cx="12192000" cy="1325854"/>
          </a:xfrm>
          <a:prstGeom prst="rect">
            <a:avLst/>
          </a:prstGeom>
          <a:solidFill>
            <a:srgbClr val="9A0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95B809A-CD14-F562-162A-567BE0D17AAF}"/>
              </a:ext>
            </a:extLst>
          </p:cNvPr>
          <p:cNvSpPr>
            <a:spLocks noGrp="1"/>
          </p:cNvSpPr>
          <p:nvPr>
            <p:ph type="title"/>
          </p:nvPr>
        </p:nvSpPr>
        <p:spPr>
          <a:xfrm>
            <a:off x="130627" y="78586"/>
            <a:ext cx="11811001" cy="1325563"/>
          </a:xfrm>
        </p:spPr>
        <p:txBody>
          <a:bodyPr>
            <a:normAutofit/>
          </a:bodyPr>
          <a:lstStyle/>
          <a:p>
            <a:r>
              <a:rPr lang="en-GB" sz="3500" b="1">
                <a:solidFill>
                  <a:schemeClr val="bg1"/>
                </a:solidFill>
                <a:latin typeface="Arial"/>
                <a:cs typeface="Arial"/>
              </a:rPr>
              <a:t>Key Achievements 2024 - 2025: </a:t>
            </a:r>
            <a:r>
              <a:rPr lang="en-US" sz="3600">
                <a:solidFill>
                  <a:schemeClr val="bg1"/>
                </a:solidFill>
                <a:latin typeface="Arial"/>
                <a:cs typeface="Arial"/>
              </a:rPr>
              <a:t>Housing Solutions Team</a:t>
            </a:r>
            <a:endParaRPr lang="en-GB" sz="3500" b="1">
              <a:solidFill>
                <a:schemeClr val="bg1"/>
              </a:solidFill>
              <a:latin typeface="Arial"/>
              <a:cs typeface="Arial"/>
            </a:endParaRPr>
          </a:p>
        </p:txBody>
      </p:sp>
      <p:sp>
        <p:nvSpPr>
          <p:cNvPr id="4" name="Rectangle 3">
            <a:extLst>
              <a:ext uri="{FF2B5EF4-FFF2-40B4-BE49-F238E27FC236}">
                <a16:creationId xmlns:a16="http://schemas.microsoft.com/office/drawing/2014/main" id="{4A4409A6-4083-1071-FDA1-0DFC3A764594}"/>
              </a:ext>
              <a:ext uri="{C183D7F6-B498-43B3-948B-1728B52AA6E4}">
                <adec:decorative xmlns:adec="http://schemas.microsoft.com/office/drawing/2017/decorative" val="1"/>
              </a:ext>
            </a:extLst>
          </p:cNvPr>
          <p:cNvSpPr/>
          <p:nvPr/>
        </p:nvSpPr>
        <p:spPr>
          <a:xfrm>
            <a:off x="699310" y="1407852"/>
            <a:ext cx="5127172" cy="2119842"/>
          </a:xfrm>
          <a:prstGeom prst="rect">
            <a:avLst/>
          </a:prstGeom>
          <a:solidFill>
            <a:srgbClr val="9A031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rgbClr val="FFFFFF"/>
                </a:solidFill>
                <a:latin typeface="Arial"/>
                <a:ea typeface="+mn-lt"/>
                <a:cs typeface="+mn-lt"/>
              </a:rPr>
              <a:t>Successfully assisted 65</a:t>
            </a:r>
            <a:r>
              <a:rPr lang="en-GB" sz="2000" baseline="0">
                <a:solidFill>
                  <a:srgbClr val="FFFFFF"/>
                </a:solidFill>
                <a:latin typeface="Arial"/>
                <a:ea typeface="+mn-lt"/>
                <a:cs typeface="+mn-lt"/>
              </a:rPr>
              <a:t> households </a:t>
            </a:r>
            <a:r>
              <a:rPr lang="en-GB" sz="2000">
                <a:solidFill>
                  <a:srgbClr val="FFFFFF"/>
                </a:solidFill>
                <a:latin typeface="Arial"/>
                <a:ea typeface="+mn-lt"/>
                <a:cs typeface="+mn-lt"/>
              </a:rPr>
              <a:t>in securing </a:t>
            </a:r>
            <a:r>
              <a:rPr lang="en-GB" sz="2000" baseline="0">
                <a:solidFill>
                  <a:srgbClr val="FFFFFF"/>
                </a:solidFill>
                <a:latin typeface="Arial"/>
                <a:ea typeface="+mn-lt"/>
                <a:cs typeface="+mn-lt"/>
              </a:rPr>
              <a:t>affordable </a:t>
            </a:r>
            <a:r>
              <a:rPr lang="en-GB" sz="2000">
                <a:solidFill>
                  <a:srgbClr val="FFFFFF"/>
                </a:solidFill>
                <a:latin typeface="Arial"/>
                <a:ea typeface="+mn-lt"/>
                <a:cs typeface="+mn-lt"/>
              </a:rPr>
              <a:t>and </a:t>
            </a:r>
            <a:r>
              <a:rPr lang="en-GB" sz="2000" baseline="0">
                <a:solidFill>
                  <a:srgbClr val="FFFFFF"/>
                </a:solidFill>
                <a:latin typeface="Arial"/>
                <a:ea typeface="+mn-lt"/>
                <a:cs typeface="+mn-lt"/>
              </a:rPr>
              <a:t>suitable accommodation in the private sector</a:t>
            </a:r>
            <a:r>
              <a:rPr lang="en-GB" sz="2000">
                <a:solidFill>
                  <a:srgbClr val="FFFFFF"/>
                </a:solidFill>
                <a:latin typeface="Arial"/>
                <a:ea typeface="+mn-lt"/>
                <a:cs typeface="+mn-lt"/>
              </a:rPr>
              <a:t>, representing a</a:t>
            </a:r>
            <a:r>
              <a:rPr lang="en-GB" sz="2000" baseline="0">
                <a:solidFill>
                  <a:srgbClr val="FFFFFF"/>
                </a:solidFill>
                <a:latin typeface="Arial"/>
                <a:ea typeface="+mn-lt"/>
                <a:cs typeface="+mn-lt"/>
              </a:rPr>
              <a:t> </a:t>
            </a:r>
            <a:r>
              <a:rPr lang="en-GB" sz="2000">
                <a:solidFill>
                  <a:srgbClr val="FFFFFF"/>
                </a:solidFill>
                <a:latin typeface="Arial"/>
                <a:ea typeface="+mn-lt"/>
                <a:cs typeface="+mn-lt"/>
              </a:rPr>
              <a:t>24</a:t>
            </a:r>
            <a:r>
              <a:rPr lang="en-GB" sz="2000" baseline="0">
                <a:solidFill>
                  <a:srgbClr val="FFFFFF"/>
                </a:solidFill>
                <a:latin typeface="Arial"/>
                <a:ea typeface="+mn-lt"/>
                <a:cs typeface="+mn-lt"/>
              </a:rPr>
              <a:t>% </a:t>
            </a:r>
            <a:r>
              <a:rPr lang="en-GB" sz="2000">
                <a:solidFill>
                  <a:srgbClr val="FFFFFF"/>
                </a:solidFill>
                <a:latin typeface="Arial"/>
                <a:ea typeface="+mn-lt"/>
                <a:cs typeface="+mn-lt"/>
              </a:rPr>
              <a:t>increase in the number of households supported</a:t>
            </a:r>
            <a:r>
              <a:rPr lang="en-GB" sz="2000" baseline="0">
                <a:solidFill>
                  <a:srgbClr val="FFFFFF"/>
                </a:solidFill>
                <a:latin typeface="Arial"/>
                <a:ea typeface="+mn-lt"/>
                <a:cs typeface="+mn-lt"/>
              </a:rPr>
              <a:t> </a:t>
            </a:r>
            <a:r>
              <a:rPr lang="en-GB" sz="2000">
                <a:solidFill>
                  <a:srgbClr val="FFFFFF"/>
                </a:solidFill>
                <a:latin typeface="Arial"/>
                <a:ea typeface="+mn-lt"/>
                <a:cs typeface="+mn-lt"/>
              </a:rPr>
              <a:t>compared to </a:t>
            </a:r>
            <a:r>
              <a:rPr lang="en-GB" sz="2000" baseline="0">
                <a:solidFill>
                  <a:srgbClr val="FFFFFF"/>
                </a:solidFill>
                <a:latin typeface="Arial"/>
                <a:ea typeface="+mn-lt"/>
                <a:cs typeface="+mn-lt"/>
              </a:rPr>
              <a:t>the </a:t>
            </a:r>
            <a:r>
              <a:rPr lang="en-GB" sz="2000">
                <a:solidFill>
                  <a:srgbClr val="FFFFFF"/>
                </a:solidFill>
                <a:latin typeface="Arial"/>
                <a:ea typeface="+mn-lt"/>
                <a:cs typeface="+mn-lt"/>
              </a:rPr>
              <a:t>2023/24 period</a:t>
            </a:r>
            <a:r>
              <a:rPr lang="en-GB" sz="2000">
                <a:solidFill>
                  <a:srgbClr val="FFFFFF"/>
                </a:solidFill>
                <a:ea typeface="+mn-lt"/>
                <a:cs typeface="+mn-lt"/>
              </a:rPr>
              <a:t>.</a:t>
            </a:r>
            <a:endParaRPr lang="en-US"/>
          </a:p>
        </p:txBody>
      </p:sp>
      <p:sp>
        <p:nvSpPr>
          <p:cNvPr id="6" name="Rectangle 5">
            <a:extLst>
              <a:ext uri="{FF2B5EF4-FFF2-40B4-BE49-F238E27FC236}">
                <a16:creationId xmlns:a16="http://schemas.microsoft.com/office/drawing/2014/main" id="{43907638-9212-EA34-63B8-75A11E106E0B}"/>
              </a:ext>
              <a:ext uri="{C183D7F6-B498-43B3-948B-1728B52AA6E4}">
                <adec:decorative xmlns:adec="http://schemas.microsoft.com/office/drawing/2017/decorative" val="1"/>
              </a:ext>
            </a:extLst>
          </p:cNvPr>
          <p:cNvSpPr/>
          <p:nvPr/>
        </p:nvSpPr>
        <p:spPr>
          <a:xfrm>
            <a:off x="699310" y="3672705"/>
            <a:ext cx="5127173" cy="1752043"/>
          </a:xfrm>
          <a:prstGeom prst="rect">
            <a:avLst/>
          </a:prstGeom>
          <a:solidFill>
            <a:srgbClr val="9A031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chemeClr val="bg1"/>
                </a:solidFill>
                <a:latin typeface="Arial"/>
                <a:ea typeface="+mn-lt"/>
                <a:cs typeface="+mn-lt"/>
              </a:rPr>
              <a:t>229 social housing properties were advertised and allocated through Hart’s Housing Register</a:t>
            </a:r>
            <a:endParaRPr lang="en-GB" sz="2000">
              <a:solidFill>
                <a:schemeClr val="bg1"/>
              </a:solidFill>
              <a:latin typeface="Arial"/>
              <a:ea typeface="Calibri Light"/>
              <a:cs typeface="Calibri Light"/>
            </a:endParaRPr>
          </a:p>
        </p:txBody>
      </p:sp>
      <p:sp>
        <p:nvSpPr>
          <p:cNvPr id="7" name="Rectangle 6">
            <a:extLst>
              <a:ext uri="{FF2B5EF4-FFF2-40B4-BE49-F238E27FC236}">
                <a16:creationId xmlns:a16="http://schemas.microsoft.com/office/drawing/2014/main" id="{5F4F3C81-07B2-3808-F67B-7C4775CF4DE5}"/>
              </a:ext>
              <a:ext uri="{C183D7F6-B498-43B3-948B-1728B52AA6E4}">
                <adec:decorative xmlns:adec="http://schemas.microsoft.com/office/drawing/2017/decorative" val="1"/>
              </a:ext>
            </a:extLst>
          </p:cNvPr>
          <p:cNvSpPr/>
          <p:nvPr/>
        </p:nvSpPr>
        <p:spPr>
          <a:xfrm>
            <a:off x="6101458" y="1401777"/>
            <a:ext cx="5194406" cy="2120331"/>
          </a:xfrm>
          <a:prstGeom prst="rect">
            <a:avLst/>
          </a:prstGeom>
          <a:solidFill>
            <a:srgbClr val="9A031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chemeClr val="bg1"/>
                </a:solidFill>
                <a:latin typeface="Arial"/>
                <a:ea typeface="+mn-lt"/>
                <a:cs typeface="+mn-lt"/>
              </a:rPr>
              <a:t>Hosted a successful training event for landlords, along with a landlords' forum, focusing on the impacts of the Empty Homes Strategy and the Renters Reform Bill. This ensured that the landlords we work with are up to date on the latest legislation</a:t>
            </a:r>
            <a:endParaRPr lang="en-GB">
              <a:solidFill>
                <a:schemeClr val="bg1"/>
              </a:solidFill>
              <a:latin typeface="Arial"/>
              <a:cs typeface="Arial"/>
            </a:endParaRPr>
          </a:p>
        </p:txBody>
      </p:sp>
      <p:sp>
        <p:nvSpPr>
          <p:cNvPr id="8" name="Rectangle 7">
            <a:extLst>
              <a:ext uri="{FF2B5EF4-FFF2-40B4-BE49-F238E27FC236}">
                <a16:creationId xmlns:a16="http://schemas.microsoft.com/office/drawing/2014/main" id="{167A56CB-F448-2B94-E904-7DF0418456BC}"/>
              </a:ext>
              <a:ext uri="{C183D7F6-B498-43B3-948B-1728B52AA6E4}">
                <adec:decorative xmlns:adec="http://schemas.microsoft.com/office/drawing/2017/decorative" val="1"/>
              </a:ext>
            </a:extLst>
          </p:cNvPr>
          <p:cNvSpPr/>
          <p:nvPr/>
        </p:nvSpPr>
        <p:spPr>
          <a:xfrm>
            <a:off x="6091224" y="3667117"/>
            <a:ext cx="5215519" cy="1752043"/>
          </a:xfrm>
          <a:prstGeom prst="rect">
            <a:avLst/>
          </a:prstGeom>
          <a:solidFill>
            <a:srgbClr val="9A031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chemeClr val="bg1"/>
                </a:solidFill>
                <a:latin typeface="Arial"/>
                <a:ea typeface="+mn-lt"/>
                <a:cs typeface="+mn-lt"/>
              </a:rPr>
              <a:t>Housing advice was provided to 743 individual households facing homelessness, this year.</a:t>
            </a:r>
            <a:endParaRPr lang="en-US">
              <a:solidFill>
                <a:schemeClr val="bg1"/>
              </a:solidFill>
              <a:latin typeface="Arial"/>
            </a:endParaRPr>
          </a:p>
        </p:txBody>
      </p:sp>
      <p:sp>
        <p:nvSpPr>
          <p:cNvPr id="10" name="Rectangle 9">
            <a:extLst>
              <a:ext uri="{FF2B5EF4-FFF2-40B4-BE49-F238E27FC236}">
                <a16:creationId xmlns:a16="http://schemas.microsoft.com/office/drawing/2014/main" id="{131A5563-B41F-20FF-59AD-5E7CBBC79521}"/>
              </a:ext>
              <a:ext uri="{C183D7F6-B498-43B3-948B-1728B52AA6E4}">
                <adec:decorative xmlns:adec="http://schemas.microsoft.com/office/drawing/2017/decorative" val="1"/>
              </a:ext>
            </a:extLst>
          </p:cNvPr>
          <p:cNvSpPr/>
          <p:nvPr/>
        </p:nvSpPr>
        <p:spPr>
          <a:xfrm>
            <a:off x="700919" y="5611328"/>
            <a:ext cx="10602878" cy="1032245"/>
          </a:xfrm>
          <a:prstGeom prst="rect">
            <a:avLst/>
          </a:prstGeom>
          <a:solidFill>
            <a:srgbClr val="9A031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aseline="0">
                <a:solidFill>
                  <a:srgbClr val="FFFFFF"/>
                </a:solidFill>
                <a:latin typeface="Arial"/>
              </a:rPr>
              <a:t> Awarded Hardship grants of over £</a:t>
            </a:r>
            <a:r>
              <a:rPr lang="en-GB" sz="2000">
                <a:solidFill>
                  <a:srgbClr val="FFFFFF"/>
                </a:solidFill>
                <a:latin typeface="Arial"/>
              </a:rPr>
              <a:t>40,000</a:t>
            </a:r>
            <a:r>
              <a:rPr lang="en-GB" sz="2000" baseline="0">
                <a:solidFill>
                  <a:srgbClr val="FFFFFF"/>
                </a:solidFill>
                <a:latin typeface="Arial"/>
              </a:rPr>
              <a:t> to some of the most vulnerable households in the district</a:t>
            </a:r>
            <a:endParaRPr lang="en-US">
              <a:solidFill>
                <a:schemeClr val="bg1"/>
              </a:solidFill>
            </a:endParaRPr>
          </a:p>
        </p:txBody>
      </p:sp>
    </p:spTree>
    <p:extLst>
      <p:ext uri="{BB962C8B-B14F-4D97-AF65-F5344CB8AC3E}">
        <p14:creationId xmlns:p14="http://schemas.microsoft.com/office/powerpoint/2010/main" val="1930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AF4987-5BC4-B01E-1D77-0B3C77D88FAF}"/>
              </a:ext>
              <a:ext uri="{C183D7F6-B498-43B3-948B-1728B52AA6E4}">
                <adec:decorative xmlns:adec="http://schemas.microsoft.com/office/drawing/2017/decorative" val="1"/>
              </a:ext>
            </a:extLst>
          </p:cNvPr>
          <p:cNvSpPr/>
          <p:nvPr/>
        </p:nvSpPr>
        <p:spPr>
          <a:xfrm>
            <a:off x="0" y="0"/>
            <a:ext cx="12192000" cy="1349829"/>
          </a:xfrm>
          <a:prstGeom prst="rect">
            <a:avLst/>
          </a:prstGeom>
          <a:solidFill>
            <a:srgbClr val="1F1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95B809A-CD14-F562-162A-567BE0D17AAF}"/>
              </a:ext>
            </a:extLst>
          </p:cNvPr>
          <p:cNvSpPr>
            <a:spLocks noGrp="1"/>
          </p:cNvSpPr>
          <p:nvPr>
            <p:ph type="title"/>
          </p:nvPr>
        </p:nvSpPr>
        <p:spPr>
          <a:xfrm>
            <a:off x="130627" y="78587"/>
            <a:ext cx="11912689" cy="1151500"/>
          </a:xfrm>
        </p:spPr>
        <p:txBody>
          <a:bodyPr>
            <a:normAutofit/>
          </a:bodyPr>
          <a:lstStyle/>
          <a:p>
            <a:r>
              <a:rPr lang="en-GB" sz="2900" b="1">
                <a:solidFill>
                  <a:schemeClr val="bg1"/>
                </a:solidFill>
                <a:latin typeface="Arial" panose="020B0604020202020204" pitchFamily="34" charset="0"/>
                <a:cs typeface="Arial" panose="020B0604020202020204" pitchFamily="34" charset="0"/>
              </a:rPr>
              <a:t>Key Achievements 2024 - 2025: </a:t>
            </a:r>
            <a:r>
              <a:rPr lang="en-GB" sz="2900">
                <a:solidFill>
                  <a:schemeClr val="bg1"/>
                </a:solidFill>
                <a:latin typeface="Arial" panose="020B0604020202020204" pitchFamily="34" charset="0"/>
                <a:cs typeface="Arial" panose="020B0604020202020204" pitchFamily="34" charset="0"/>
              </a:rPr>
              <a:t>Community Partnerships &amp; Projects Team</a:t>
            </a:r>
          </a:p>
        </p:txBody>
      </p:sp>
      <p:sp>
        <p:nvSpPr>
          <p:cNvPr id="4" name="Rectangle 3">
            <a:extLst>
              <a:ext uri="{FF2B5EF4-FFF2-40B4-BE49-F238E27FC236}">
                <a16:creationId xmlns:a16="http://schemas.microsoft.com/office/drawing/2014/main" id="{4A4409A6-4083-1071-FDA1-0DFC3A764594}"/>
              </a:ext>
              <a:ext uri="{C183D7F6-B498-43B3-948B-1728B52AA6E4}">
                <adec:decorative xmlns:adec="http://schemas.microsoft.com/office/drawing/2017/decorative" val="1"/>
              </a:ext>
            </a:extLst>
          </p:cNvPr>
          <p:cNvSpPr/>
          <p:nvPr/>
        </p:nvSpPr>
        <p:spPr>
          <a:xfrm>
            <a:off x="452740" y="3432389"/>
            <a:ext cx="5442857" cy="1360785"/>
          </a:xfrm>
          <a:prstGeom prst="rect">
            <a:avLst/>
          </a:prstGeom>
          <a:solidFill>
            <a:srgbClr val="1F1D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chemeClr val="bg1"/>
                </a:solidFill>
                <a:latin typeface="Arial"/>
                <a:cs typeface="Arial"/>
              </a:rPr>
              <a:t>Organised the first HDC Employment Fair with 30 organisations and 225 residents attending</a:t>
            </a:r>
            <a:endParaRPr lang="en-US"/>
          </a:p>
        </p:txBody>
      </p:sp>
      <p:sp>
        <p:nvSpPr>
          <p:cNvPr id="6" name="Rectangle 5">
            <a:extLst>
              <a:ext uri="{FF2B5EF4-FFF2-40B4-BE49-F238E27FC236}">
                <a16:creationId xmlns:a16="http://schemas.microsoft.com/office/drawing/2014/main" id="{5DBD173D-036F-B00F-751E-DBA8CBFFB57E}"/>
              </a:ext>
              <a:ext uri="{C183D7F6-B498-43B3-948B-1728B52AA6E4}">
                <adec:decorative xmlns:adec="http://schemas.microsoft.com/office/drawing/2017/decorative" val="1"/>
              </a:ext>
            </a:extLst>
          </p:cNvPr>
          <p:cNvSpPr/>
          <p:nvPr/>
        </p:nvSpPr>
        <p:spPr>
          <a:xfrm>
            <a:off x="6373912" y="5072863"/>
            <a:ext cx="5390407" cy="1352543"/>
          </a:xfrm>
          <a:prstGeom prst="rect">
            <a:avLst/>
          </a:prstGeom>
          <a:solidFill>
            <a:srgbClr val="1F1D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chemeClr val="bg1"/>
                </a:solidFill>
                <a:latin typeface="Arial"/>
                <a:cs typeface="Arial"/>
              </a:rPr>
              <a:t>Awarded £53,000 of funding across the Winter Cost of Living Grant and the Armed Forces Community Support Grant</a:t>
            </a:r>
          </a:p>
        </p:txBody>
      </p:sp>
      <p:sp>
        <p:nvSpPr>
          <p:cNvPr id="8" name="Rectangle 7">
            <a:extLst>
              <a:ext uri="{FF2B5EF4-FFF2-40B4-BE49-F238E27FC236}">
                <a16:creationId xmlns:a16="http://schemas.microsoft.com/office/drawing/2014/main" id="{4002CEB2-9E46-D929-8FED-EF066CAC2070}"/>
              </a:ext>
              <a:ext uri="{C183D7F6-B498-43B3-948B-1728B52AA6E4}">
                <adec:decorative xmlns:adec="http://schemas.microsoft.com/office/drawing/2017/decorative" val="1"/>
              </a:ext>
            </a:extLst>
          </p:cNvPr>
          <p:cNvSpPr/>
          <p:nvPr/>
        </p:nvSpPr>
        <p:spPr>
          <a:xfrm>
            <a:off x="6341913" y="1698926"/>
            <a:ext cx="5442858" cy="1534593"/>
          </a:xfrm>
          <a:prstGeom prst="rect">
            <a:avLst/>
          </a:prstGeom>
          <a:solidFill>
            <a:srgbClr val="1F1D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chemeClr val="bg1"/>
                </a:solidFill>
                <a:latin typeface="Arial"/>
                <a:cs typeface="Arial"/>
              </a:rPr>
              <a:t>Launched a renewed Carers strategy which has widened our reach with local carer organisations and resulted in robust co-production of carer support</a:t>
            </a:r>
          </a:p>
        </p:txBody>
      </p:sp>
      <p:sp>
        <p:nvSpPr>
          <p:cNvPr id="9" name="Rectangle 8">
            <a:extLst>
              <a:ext uri="{FF2B5EF4-FFF2-40B4-BE49-F238E27FC236}">
                <a16:creationId xmlns:a16="http://schemas.microsoft.com/office/drawing/2014/main" id="{502E0B8E-9E9B-B554-C37E-156E842D59F2}"/>
              </a:ext>
              <a:ext uri="{C183D7F6-B498-43B3-948B-1728B52AA6E4}">
                <adec:decorative xmlns:adec="http://schemas.microsoft.com/office/drawing/2017/decorative" val="1"/>
              </a:ext>
            </a:extLst>
          </p:cNvPr>
          <p:cNvSpPr/>
          <p:nvPr/>
        </p:nvSpPr>
        <p:spPr>
          <a:xfrm>
            <a:off x="6362367" y="3435146"/>
            <a:ext cx="5413498" cy="1372332"/>
          </a:xfrm>
          <a:prstGeom prst="rect">
            <a:avLst/>
          </a:prstGeom>
          <a:solidFill>
            <a:srgbClr val="1F1D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chemeClr val="bg1"/>
                </a:solidFill>
                <a:latin typeface="Arial"/>
                <a:cs typeface="Arial"/>
              </a:rPr>
              <a:t>Through Public Health funding, worked with 3 charities to deliver support to children and young people who have been most affected by Covid restrictions</a:t>
            </a:r>
          </a:p>
        </p:txBody>
      </p:sp>
      <p:sp>
        <p:nvSpPr>
          <p:cNvPr id="10" name="Rectangle 9">
            <a:extLst>
              <a:ext uri="{FF2B5EF4-FFF2-40B4-BE49-F238E27FC236}">
                <a16:creationId xmlns:a16="http://schemas.microsoft.com/office/drawing/2014/main" id="{65FCD956-829B-C38F-BBD9-CF838D113E51}"/>
              </a:ext>
              <a:ext uri="{C183D7F6-B498-43B3-948B-1728B52AA6E4}">
                <adec:decorative xmlns:adec="http://schemas.microsoft.com/office/drawing/2017/decorative" val="1"/>
              </a:ext>
            </a:extLst>
          </p:cNvPr>
          <p:cNvSpPr/>
          <p:nvPr/>
        </p:nvSpPr>
        <p:spPr>
          <a:xfrm>
            <a:off x="452740" y="1690531"/>
            <a:ext cx="5442858" cy="1534593"/>
          </a:xfrm>
          <a:prstGeom prst="rect">
            <a:avLst/>
          </a:prstGeom>
          <a:solidFill>
            <a:srgbClr val="1F1D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chemeClr val="bg1"/>
                </a:solidFill>
                <a:latin typeface="Arial"/>
                <a:cs typeface="Arial"/>
              </a:rPr>
              <a:t>Attained the Employers Recognition Scheme Silver Award from the Armed Forces Covenant</a:t>
            </a:r>
            <a:endParaRPr lang="en-GB" sz="2000">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6152E9EF-B6C5-5706-D1BC-4F0233FC5B09}"/>
              </a:ext>
              <a:ext uri="{C183D7F6-B498-43B3-948B-1728B52AA6E4}">
                <adec:decorative xmlns:adec="http://schemas.microsoft.com/office/drawing/2017/decorative" val="1"/>
              </a:ext>
            </a:extLst>
          </p:cNvPr>
          <p:cNvSpPr/>
          <p:nvPr/>
        </p:nvSpPr>
        <p:spPr>
          <a:xfrm>
            <a:off x="452740" y="5061318"/>
            <a:ext cx="5442857" cy="1374942"/>
          </a:xfrm>
          <a:prstGeom prst="rect">
            <a:avLst/>
          </a:prstGeom>
          <a:solidFill>
            <a:srgbClr val="1F1D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chemeClr val="bg1"/>
                </a:solidFill>
                <a:latin typeface="Arial"/>
                <a:ea typeface="Calibri Light"/>
                <a:cs typeface="Arial"/>
              </a:rPr>
              <a:t>Continued to support Ukrainian guests settle into Hart. One to one work was undertaken to help with visas, benefits, employment and renting in the private sector</a:t>
            </a:r>
            <a:endParaRPr lang="en-GB" sz="2000">
              <a:solidFill>
                <a:schemeClr val="bg1"/>
              </a:solidFill>
              <a:latin typeface="Arial"/>
              <a:cs typeface="Arial"/>
            </a:endParaRPr>
          </a:p>
        </p:txBody>
      </p:sp>
    </p:spTree>
    <p:extLst>
      <p:ext uri="{BB962C8B-B14F-4D97-AF65-F5344CB8AC3E}">
        <p14:creationId xmlns:p14="http://schemas.microsoft.com/office/powerpoint/2010/main" val="1036607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AF4987-5BC4-B01E-1D77-0B3C77D88FAF}"/>
              </a:ext>
              <a:ext uri="{C183D7F6-B498-43B3-948B-1728B52AA6E4}">
                <adec:decorative xmlns:adec="http://schemas.microsoft.com/office/drawing/2017/decorative" val="1"/>
              </a:ext>
            </a:extLst>
          </p:cNvPr>
          <p:cNvSpPr/>
          <p:nvPr/>
        </p:nvSpPr>
        <p:spPr>
          <a:xfrm>
            <a:off x="0" y="0"/>
            <a:ext cx="12192000" cy="1349829"/>
          </a:xfrm>
          <a:prstGeom prst="rect">
            <a:avLst/>
          </a:prstGeom>
          <a:solidFill>
            <a:srgbClr val="434D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95B809A-CD14-F562-162A-567BE0D17AAF}"/>
              </a:ext>
            </a:extLst>
          </p:cNvPr>
          <p:cNvSpPr>
            <a:spLocks noGrp="1"/>
          </p:cNvSpPr>
          <p:nvPr>
            <p:ph type="title"/>
          </p:nvPr>
        </p:nvSpPr>
        <p:spPr>
          <a:xfrm>
            <a:off x="130628" y="78587"/>
            <a:ext cx="11985172" cy="1151500"/>
          </a:xfrm>
        </p:spPr>
        <p:txBody>
          <a:bodyPr>
            <a:normAutofit/>
          </a:bodyPr>
          <a:lstStyle/>
          <a:p>
            <a:r>
              <a:rPr lang="en-GB" sz="3500" b="1">
                <a:solidFill>
                  <a:schemeClr val="bg1"/>
                </a:solidFill>
                <a:latin typeface="Arial" panose="020B0604020202020204" pitchFamily="34" charset="0"/>
                <a:cs typeface="Arial" panose="020B0604020202020204" pitchFamily="34" charset="0"/>
              </a:rPr>
              <a:t>Key Achievements 2024 - 2025: </a:t>
            </a:r>
            <a:r>
              <a:rPr lang="en-GB" sz="3500">
                <a:solidFill>
                  <a:schemeClr val="bg1"/>
                </a:solidFill>
                <a:latin typeface="Arial" panose="020B0604020202020204" pitchFamily="34" charset="0"/>
                <a:cs typeface="Arial" panose="020B0604020202020204" pitchFamily="34" charset="0"/>
              </a:rPr>
              <a:t>Community Safety Team</a:t>
            </a:r>
          </a:p>
        </p:txBody>
      </p:sp>
      <p:sp>
        <p:nvSpPr>
          <p:cNvPr id="4" name="Rectangle 3">
            <a:extLst>
              <a:ext uri="{FF2B5EF4-FFF2-40B4-BE49-F238E27FC236}">
                <a16:creationId xmlns:a16="http://schemas.microsoft.com/office/drawing/2014/main" id="{4A4409A6-4083-1071-FDA1-0DFC3A764594}"/>
              </a:ext>
              <a:ext uri="{C183D7F6-B498-43B3-948B-1728B52AA6E4}">
                <adec:decorative xmlns:adec="http://schemas.microsoft.com/office/drawing/2017/decorative" val="1"/>
              </a:ext>
            </a:extLst>
          </p:cNvPr>
          <p:cNvSpPr/>
          <p:nvPr/>
        </p:nvSpPr>
        <p:spPr>
          <a:xfrm>
            <a:off x="6269870" y="3423739"/>
            <a:ext cx="5591024" cy="1547195"/>
          </a:xfrm>
          <a:prstGeom prst="rect">
            <a:avLst/>
          </a:prstGeom>
          <a:solidFill>
            <a:srgbClr val="434D4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chemeClr val="bg1"/>
                </a:solidFill>
                <a:latin typeface="Arial"/>
                <a:cs typeface="Arial"/>
              </a:rPr>
              <a:t>Coordination of a Hart Joint Domestic Abuse Related Death Review (DARDR) / Safeguarding Adult Review (SAR) and processing of 33 referrals for individuals needing support.</a:t>
            </a:r>
          </a:p>
        </p:txBody>
      </p:sp>
      <p:sp>
        <p:nvSpPr>
          <p:cNvPr id="7" name="Rectangle 6">
            <a:extLst>
              <a:ext uri="{FF2B5EF4-FFF2-40B4-BE49-F238E27FC236}">
                <a16:creationId xmlns:a16="http://schemas.microsoft.com/office/drawing/2014/main" id="{7D78B0D1-52CD-C2BA-D71E-82C36CAA49F8}"/>
              </a:ext>
              <a:ext uri="{C183D7F6-B498-43B3-948B-1728B52AA6E4}">
                <adec:decorative xmlns:adec="http://schemas.microsoft.com/office/drawing/2017/decorative" val="1"/>
              </a:ext>
            </a:extLst>
          </p:cNvPr>
          <p:cNvSpPr/>
          <p:nvPr/>
        </p:nvSpPr>
        <p:spPr>
          <a:xfrm>
            <a:off x="6265335" y="1515715"/>
            <a:ext cx="5597072" cy="1811850"/>
          </a:xfrm>
          <a:prstGeom prst="rect">
            <a:avLst/>
          </a:prstGeom>
          <a:solidFill>
            <a:srgbClr val="434D4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2000">
              <a:solidFill>
                <a:schemeClr val="bg1"/>
              </a:solidFill>
              <a:latin typeface="Arial"/>
              <a:cs typeface="Arial"/>
            </a:endParaRPr>
          </a:p>
          <a:p>
            <a:pPr algn="ctr"/>
            <a:r>
              <a:rPr lang="en-GB" sz="2000">
                <a:solidFill>
                  <a:schemeClr val="bg1"/>
                </a:solidFill>
                <a:latin typeface="Arial"/>
                <a:cs typeface="Arial"/>
              </a:rPr>
              <a:t>778 early interventions including 43 formal (</a:t>
            </a:r>
            <a:r>
              <a:rPr lang="en-GB" sz="2000" b="0" i="0">
                <a:solidFill>
                  <a:schemeClr val="bg1"/>
                </a:solidFill>
                <a:effectLst/>
                <a:latin typeface="Arial"/>
                <a:cs typeface="Arial"/>
              </a:rPr>
              <a:t>ASB Warning Letters, Acceptable Behaviour Agreements, Good Neighbour Agreements or Mediation </a:t>
            </a:r>
            <a:r>
              <a:rPr lang="en-GB" sz="2000">
                <a:solidFill>
                  <a:schemeClr val="bg1"/>
                </a:solidFill>
                <a:latin typeface="Arial"/>
                <a:cs typeface="Arial"/>
              </a:rPr>
              <a:t>referrals) and 735 informal (signposting or advice given).</a:t>
            </a:r>
            <a:endParaRPr lang="en-US" sz="2000">
              <a:solidFill>
                <a:schemeClr val="bg1"/>
              </a:solidFill>
            </a:endParaRPr>
          </a:p>
          <a:p>
            <a:pPr algn="ctr"/>
            <a:endParaRPr lang="en-GB" sz="2000">
              <a:solidFill>
                <a:schemeClr val="bg1"/>
              </a:solidFill>
              <a:latin typeface="Arial"/>
              <a:cs typeface="Arial"/>
            </a:endParaRPr>
          </a:p>
        </p:txBody>
      </p:sp>
      <p:sp>
        <p:nvSpPr>
          <p:cNvPr id="8" name="Rectangle 7">
            <a:extLst>
              <a:ext uri="{FF2B5EF4-FFF2-40B4-BE49-F238E27FC236}">
                <a16:creationId xmlns:a16="http://schemas.microsoft.com/office/drawing/2014/main" id="{C7863BA6-2D94-8927-9846-7BE8890D53C1}"/>
              </a:ext>
              <a:ext uri="{C183D7F6-B498-43B3-948B-1728B52AA6E4}">
                <adec:decorative xmlns:adec="http://schemas.microsoft.com/office/drawing/2017/decorative" val="1"/>
              </a:ext>
            </a:extLst>
          </p:cNvPr>
          <p:cNvSpPr/>
          <p:nvPr/>
        </p:nvSpPr>
        <p:spPr>
          <a:xfrm>
            <a:off x="512537" y="5102816"/>
            <a:ext cx="11354405" cy="1587059"/>
          </a:xfrm>
          <a:prstGeom prst="rect">
            <a:avLst/>
          </a:prstGeom>
          <a:solidFill>
            <a:srgbClr val="434D4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2000">
              <a:solidFill>
                <a:schemeClr val="bg1"/>
              </a:solidFill>
              <a:latin typeface="Arial"/>
              <a:cs typeface="Arial"/>
            </a:endParaRPr>
          </a:p>
          <a:p>
            <a:pPr algn="ctr"/>
            <a:r>
              <a:rPr lang="en-GB" sz="2000">
                <a:solidFill>
                  <a:schemeClr val="bg1"/>
                </a:solidFill>
                <a:latin typeface="Arial"/>
                <a:cs typeface="Arial"/>
              </a:rPr>
              <a:t>29 deliveries including </a:t>
            </a:r>
            <a:r>
              <a:rPr lang="en-GB" sz="2000" i="1">
                <a:solidFill>
                  <a:schemeClr val="bg1"/>
                </a:solidFill>
                <a:latin typeface="Arial"/>
                <a:cs typeface="Arial"/>
              </a:rPr>
              <a:t>Community In Motion </a:t>
            </a:r>
            <a:r>
              <a:rPr lang="en-GB" sz="2000">
                <a:solidFill>
                  <a:schemeClr val="bg1"/>
                </a:solidFill>
                <a:latin typeface="Arial"/>
                <a:cs typeface="Arial"/>
              </a:rPr>
              <a:t>active bystandership training offered to agencies, businesses and residents; and, </a:t>
            </a:r>
            <a:r>
              <a:rPr lang="en-GB" sz="2000" i="1">
                <a:solidFill>
                  <a:schemeClr val="bg1"/>
                </a:solidFill>
                <a:latin typeface="Arial"/>
                <a:cs typeface="Arial"/>
              </a:rPr>
              <a:t>Stay Safe</a:t>
            </a:r>
            <a:r>
              <a:rPr lang="en-GB" sz="2000">
                <a:solidFill>
                  <a:schemeClr val="bg1"/>
                </a:solidFill>
                <a:latin typeface="Arial"/>
                <a:cs typeface="Arial"/>
              </a:rPr>
              <a:t> to the 5 Hart secondary schools (including Parent evening sessions) covering Child Criminal Exploitation (CCE), knife crime awareness, domestic abuse and antisocial behaviour.</a:t>
            </a:r>
          </a:p>
          <a:p>
            <a:pPr algn="ctr"/>
            <a:endParaRPr lang="en-GB" sz="2000">
              <a:solidFill>
                <a:schemeClr val="bg1"/>
              </a:solidFill>
              <a:latin typeface="Arial"/>
              <a:cs typeface="Arial"/>
            </a:endParaRPr>
          </a:p>
        </p:txBody>
      </p:sp>
      <p:sp>
        <p:nvSpPr>
          <p:cNvPr id="10" name="Rectangle 9">
            <a:extLst>
              <a:ext uri="{FF2B5EF4-FFF2-40B4-BE49-F238E27FC236}">
                <a16:creationId xmlns:a16="http://schemas.microsoft.com/office/drawing/2014/main" id="{526B69D4-ACF2-C2DF-74EF-EB90457F7904}"/>
              </a:ext>
              <a:ext uri="{C183D7F6-B498-43B3-948B-1728B52AA6E4}">
                <adec:decorative xmlns:adec="http://schemas.microsoft.com/office/drawing/2017/decorative" val="1"/>
              </a:ext>
            </a:extLst>
          </p:cNvPr>
          <p:cNvSpPr/>
          <p:nvPr/>
        </p:nvSpPr>
        <p:spPr>
          <a:xfrm>
            <a:off x="517072" y="1510531"/>
            <a:ext cx="5406572" cy="1813844"/>
          </a:xfrm>
          <a:prstGeom prst="rect">
            <a:avLst/>
          </a:prstGeom>
          <a:solidFill>
            <a:srgbClr val="434D4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2000">
              <a:solidFill>
                <a:schemeClr val="bg1"/>
              </a:solidFill>
              <a:latin typeface="Arial"/>
              <a:cs typeface="Arial"/>
            </a:endParaRPr>
          </a:p>
          <a:p>
            <a:pPr algn="ctr"/>
            <a:endParaRPr lang="en-GB" sz="2000">
              <a:solidFill>
                <a:schemeClr val="bg1"/>
              </a:solidFill>
              <a:latin typeface="Arial"/>
              <a:cs typeface="Arial"/>
            </a:endParaRPr>
          </a:p>
          <a:p>
            <a:pPr algn="ctr"/>
            <a:r>
              <a:rPr lang="en-GB" sz="2000">
                <a:solidFill>
                  <a:schemeClr val="bg1"/>
                </a:solidFill>
                <a:latin typeface="Arial"/>
                <a:cs typeface="Arial"/>
              </a:rPr>
              <a:t>A significant increase to 1,189 antisocial behaviour complaints processed including 487 received directly, the remainder received via the Police contact centre.</a:t>
            </a:r>
          </a:p>
          <a:p>
            <a:pPr algn="ctr"/>
            <a:endParaRPr lang="en-GB" sz="2000">
              <a:solidFill>
                <a:schemeClr val="bg1"/>
              </a:solidFill>
              <a:latin typeface="Arial"/>
              <a:cs typeface="Arial"/>
            </a:endParaRPr>
          </a:p>
          <a:p>
            <a:pPr algn="ctr"/>
            <a:endParaRPr lang="en-US">
              <a:solidFill>
                <a:schemeClr val="bg1"/>
              </a:solidFill>
            </a:endParaRPr>
          </a:p>
        </p:txBody>
      </p:sp>
      <p:sp>
        <p:nvSpPr>
          <p:cNvPr id="6" name="Rectangle 5">
            <a:extLst>
              <a:ext uri="{FF2B5EF4-FFF2-40B4-BE49-F238E27FC236}">
                <a16:creationId xmlns:a16="http://schemas.microsoft.com/office/drawing/2014/main" id="{890AF6BA-D119-05E1-D160-B8410ECCBEC6}"/>
              </a:ext>
              <a:ext uri="{C183D7F6-B498-43B3-948B-1728B52AA6E4}">
                <adec:decorative xmlns:adec="http://schemas.microsoft.com/office/drawing/2017/decorative" val="1"/>
              </a:ext>
            </a:extLst>
          </p:cNvPr>
          <p:cNvSpPr/>
          <p:nvPr/>
        </p:nvSpPr>
        <p:spPr>
          <a:xfrm>
            <a:off x="517071" y="3427625"/>
            <a:ext cx="5406572" cy="1544725"/>
          </a:xfrm>
          <a:prstGeom prst="rect">
            <a:avLst/>
          </a:prstGeom>
          <a:solidFill>
            <a:srgbClr val="434D4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2000">
              <a:solidFill>
                <a:schemeClr val="bg1"/>
              </a:solidFill>
              <a:latin typeface="Arial"/>
              <a:cs typeface="Arial"/>
            </a:endParaRPr>
          </a:p>
          <a:p>
            <a:pPr algn="ctr"/>
            <a:r>
              <a:rPr lang="en-GB" sz="2000">
                <a:solidFill>
                  <a:schemeClr val="bg1"/>
                </a:solidFill>
                <a:latin typeface="Arial"/>
                <a:cs typeface="Arial"/>
              </a:rPr>
              <a:t>Greater focus on early intervention work and use of Community Impact Surveys has prevented the need for any C</a:t>
            </a:r>
            <a:r>
              <a:rPr lang="en-GB" sz="2000" b="0" i="0">
                <a:solidFill>
                  <a:schemeClr val="bg1"/>
                </a:solidFill>
                <a:effectLst/>
                <a:latin typeface="Arial"/>
                <a:cs typeface="Arial"/>
              </a:rPr>
              <a:t>ommunity Protection Warnings/</a:t>
            </a:r>
            <a:r>
              <a:rPr lang="en-GB" sz="2000">
                <a:solidFill>
                  <a:schemeClr val="bg1"/>
                </a:solidFill>
                <a:latin typeface="Arial"/>
                <a:cs typeface="Arial"/>
              </a:rPr>
              <a:t>Notices</a:t>
            </a:r>
            <a:r>
              <a:rPr lang="en-GB" sz="2000" b="0" i="0">
                <a:solidFill>
                  <a:schemeClr val="bg1"/>
                </a:solidFill>
                <a:effectLst/>
                <a:latin typeface="Arial"/>
                <a:cs typeface="Arial"/>
              </a:rPr>
              <a:t>, Closures or Civil Injunctions in the </a:t>
            </a:r>
            <a:r>
              <a:rPr lang="en-GB" sz="2000">
                <a:solidFill>
                  <a:schemeClr val="bg1"/>
                </a:solidFill>
                <a:latin typeface="Arial"/>
                <a:cs typeface="Arial"/>
              </a:rPr>
              <a:t>2024/25</a:t>
            </a:r>
            <a:r>
              <a:rPr lang="en-GB" sz="2000" b="0" i="0">
                <a:solidFill>
                  <a:schemeClr val="bg1"/>
                </a:solidFill>
                <a:effectLst/>
                <a:latin typeface="Arial"/>
                <a:cs typeface="Arial"/>
              </a:rPr>
              <a:t> period</a:t>
            </a:r>
            <a:r>
              <a:rPr lang="en-GB" sz="2000">
                <a:solidFill>
                  <a:schemeClr val="bg1"/>
                </a:solidFill>
                <a:latin typeface="Arial"/>
                <a:cs typeface="Arial"/>
              </a:rPr>
              <a:t>.</a:t>
            </a:r>
          </a:p>
          <a:p>
            <a:pPr algn="ctr"/>
            <a:endParaRPr lang="en-GB" sz="2000">
              <a:solidFill>
                <a:schemeClr val="bg1"/>
              </a:solidFill>
              <a:latin typeface="Arial"/>
              <a:cs typeface="Arial"/>
            </a:endParaRPr>
          </a:p>
        </p:txBody>
      </p:sp>
    </p:spTree>
    <p:extLst>
      <p:ext uri="{BB962C8B-B14F-4D97-AF65-F5344CB8AC3E}">
        <p14:creationId xmlns:p14="http://schemas.microsoft.com/office/powerpoint/2010/main" val="4230947524"/>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a372b3f-875e-4903-bb45-3abdbd04f668">
      <Terms xmlns="http://schemas.microsoft.com/office/infopath/2007/PartnerControls"/>
    </lcf76f155ced4ddcb4097134ff3c332f>
    <TaxCatchAll xmlns="d8358a90-4680-4627-9a70-30fdb2b25eb4" xsi:nil="true"/>
    <c350606c0ebb4ccb87d46c55427aec54 xmlns="d8358a90-4680-4627-9a70-30fdb2b25eb4">
      <Terms xmlns="http://schemas.microsoft.com/office/infopath/2007/PartnerControls"/>
    </c350606c0ebb4ccb87d46c55427aec54>
    <f9f7c4bcf78343dcb6b0e22788a9078c xmlns="d8358a90-4680-4627-9a70-30fdb2b25eb4">
      <Terms xmlns="http://schemas.microsoft.com/office/infopath/2007/PartnerControls"/>
    </f9f7c4bcf78343dcb6b0e22788a9078c>
    <m2f4770ba8f44238ba90ebb9faff9089 xmlns="d8358a90-4680-4627-9a70-30fdb2b25eb4">
      <Terms xmlns="http://schemas.microsoft.com/office/infopath/2007/PartnerControls"/>
    </m2f4770ba8f44238ba90ebb9faff9089>
    <TaxKeywordTaxHTField xmlns="d8358a90-4680-4627-9a70-30fdb2b25eb4">
      <Terms xmlns="http://schemas.microsoft.com/office/infopath/2007/PartnerControls"/>
    </TaxKeywordTaxHTField>
    <Review_x0020_date xmlns="d8358a90-4680-4627-9a70-30fdb2b25eb4" xsi:nil="true"/>
    <lbc41b8b18144c28ac59306069cd5a82 xmlns="d8358a90-4680-4627-9a70-30fdb2b25eb4">
      <Terms xmlns="http://schemas.microsoft.com/office/infopath/2007/PartnerControls"/>
    </lbc41b8b18144c28ac59306069cd5a82>
    <SharedWithUsers xmlns="d8358a90-4680-4627-9a70-30fdb2b25eb4">
      <UserInfo>
        <DisplayName>Nikki Jenkins</DisplayName>
        <AccountId>297</AccountId>
        <AccountType/>
      </UserInfo>
      <UserInfo>
        <DisplayName>Kelly Watts</DisplayName>
        <AccountId>31</AccountId>
        <AccountType/>
      </UserInfo>
      <UserInfo>
        <DisplayName>Rachael Wilkinson</DisplayName>
        <AccountId>30</AccountId>
        <AccountType/>
      </UserInfo>
      <UserInfo>
        <DisplayName>Adam Green</DisplayName>
        <AccountId>124</AccountId>
        <AccountType/>
      </UserInfo>
      <UserInfo>
        <DisplayName>Dan Fullbrook</DisplayName>
        <AccountId>68</AccountId>
        <AccountType/>
      </UserInfo>
      <UserInfo>
        <DisplayName>Kirsty Jenkins</DisplayName>
        <AccountId>36</AccountId>
        <AccountType/>
      </UserInfo>
      <UserInfo>
        <DisplayName>Daryl Phillips</DisplayName>
        <AccountId>89</AccountId>
        <AccountType/>
      </UserInfo>
      <UserInfo>
        <DisplayName>Alan Oliver</DisplayName>
        <AccountId>220</AccountId>
        <AccountType/>
      </UserInfo>
      <UserInfo>
        <DisplayName>Steve Forster</DisplayName>
        <AccountId>413</AccountId>
        <AccountType/>
      </UserInfo>
      <UserInfo>
        <DisplayName>Gerry Crisp</DisplayName>
        <AccountId>445</AccountId>
        <AccountType/>
      </UserInfo>
      <UserInfo>
        <DisplayName>Jonathan Wright</DisplayName>
        <AccountId>446</AccountId>
        <AccountType/>
      </UserInfo>
      <UserInfo>
        <DisplayName>John Kennett</DisplayName>
        <AccountId>344</AccountId>
        <AccountType/>
      </UserInfo>
      <UserInfo>
        <DisplayName>Angela Delaney</DisplayName>
        <AccountId>155</AccountId>
        <AccountType/>
      </UserInfo>
      <UserInfo>
        <DisplayName>Richard Quarterman</DisplayName>
        <AccountId>447</AccountId>
        <AccountType/>
      </UserInfo>
      <UserInfo>
        <DisplayName>Chris Axam</DisplayName>
        <AccountId>315</AccountId>
        <AccountType/>
      </UserInfo>
      <UserInfo>
        <DisplayName>Anne Crampton</DisplayName>
        <AccountId>432</AccountId>
        <AccountType/>
      </UserInfo>
      <UserInfo>
        <DisplayName>Stuart Bailey</DisplayName>
        <AccountId>190</AccountId>
        <AccountType/>
      </UserInfo>
      <UserInfo>
        <DisplayName>Jane Worlock</DisplayName>
        <AccountId>53</AccountId>
        <AccountType/>
      </UserInfo>
      <UserInfo>
        <DisplayName>David Neighbour</DisplayName>
        <AccountId>448</AccountId>
        <AccountType/>
      </UserInfo>
      <UserInfo>
        <DisplayName>Gill Butler</DisplayName>
        <AccountId>449</AccountId>
        <AccountType/>
      </UserInfo>
      <UserInfo>
        <DisplayName>Katie Davies</DisplayName>
        <AccountId>450</AccountId>
        <AccountType/>
      </UserInfo>
      <UserInfo>
        <DisplayName>Dermot Smith</DisplayName>
        <AccountId>128</AccountId>
        <AccountType/>
      </UserInfo>
      <UserInfo>
        <DisplayName>Spencer Farmer</DisplayName>
        <AccountId>142</AccountId>
        <AccountType/>
      </UserInfo>
      <UserInfo>
        <DisplayName>Peter Wildsmith</DisplayName>
        <AccountId>339</AccountId>
        <AccountType/>
      </UserInfo>
      <UserInfo>
        <DisplayName>Chris Dorn</DisplayName>
        <AccountId>116</AccountId>
        <AccountType/>
      </UserInfo>
      <UserInfo>
        <DisplayName>James Radley</DisplayName>
        <AccountId>451</AccountId>
        <AccountType/>
      </UserInfo>
      <UserInfo>
        <DisplayName>Tim Southern</DisplayName>
        <AccountId>452</AccountId>
        <AccountType/>
      </UserInfo>
      <UserInfo>
        <DisplayName>Brian Blewett</DisplayName>
        <AccountId>453</AccountId>
        <AccountType/>
      </UserInfo>
      <UserInfo>
        <DisplayName>Wendy Makepeace-Browne</DisplayName>
        <AccountId>454</AccountId>
        <AccountType/>
      </UserInfo>
      <UserInfo>
        <DisplayName>Tony Clarke</DisplayName>
        <AccountId>455</AccountId>
        <AccountType/>
      </UserInfo>
      <UserInfo>
        <DisplayName>Graham Cockarill</DisplayName>
        <AccountId>456</AccountId>
        <AccountType/>
      </UserInfo>
      <UserInfo>
        <DisplayName>Robert Harward</DisplayName>
        <AccountId>308</AccountId>
        <AccountType/>
      </UserInfo>
      <UserInfo>
        <DisplayName>Selena Coburn</DisplayName>
        <AccountId>457</AccountId>
        <AccountType/>
      </UserInfo>
      <UserInfo>
        <DisplayName>Mark Butcher</DisplayName>
        <AccountId>458</AccountId>
        <AccountType/>
      </UserInfo>
      <UserInfo>
        <DisplayName>Tina Collins</DisplayName>
        <AccountId>227</AccountId>
        <AccountType/>
      </UserInfo>
      <UserInfo>
        <DisplayName>Silke Engstrom</DisplayName>
        <AccountId>459</AccountId>
        <AccountType/>
      </UserInfo>
      <UserInfo>
        <DisplayName>Jon Hale</DisplayName>
        <AccountId>348</AccountId>
        <AccountType/>
      </UserInfo>
      <UserInfo>
        <DisplayName>Bethany Woods</DisplayName>
        <AccountId>460</AccountId>
        <AccountType/>
      </UserInfo>
      <UserInfo>
        <DisplayName>Mark Vernon</DisplayName>
        <AccountId>461</AccountId>
        <AccountType/>
      </UserInfo>
      <UserInfo>
        <DisplayName>Ben Thomas</DisplayName>
        <AccountId>462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General Document" ma:contentTypeID="0x01010067BC1F64447EE74E8EB232C417EFB1B10053307B27662AB64F843F281E70AEC73C" ma:contentTypeVersion="31" ma:contentTypeDescription="" ma:contentTypeScope="" ma:versionID="3d5cb323d4079db24470dc2672e211e9">
  <xsd:schema xmlns:xsd="http://www.w3.org/2001/XMLSchema" xmlns:xs="http://www.w3.org/2001/XMLSchema" xmlns:p="http://schemas.microsoft.com/office/2006/metadata/properties" xmlns:ns2="d8358a90-4680-4627-9a70-30fdb2b25eb4" xmlns:ns3="ba372b3f-875e-4903-bb45-3abdbd04f668" targetNamespace="http://schemas.microsoft.com/office/2006/metadata/properties" ma:root="true" ma:fieldsID="2ab36aae75210fb9e37d9122fb9a36e0" ns2:_="" ns3:_="">
    <xsd:import namespace="d8358a90-4680-4627-9a70-30fdb2b25eb4"/>
    <xsd:import namespace="ba372b3f-875e-4903-bb45-3abdbd04f668"/>
    <xsd:element name="properties">
      <xsd:complexType>
        <xsd:sequence>
          <xsd:element name="documentManagement">
            <xsd:complexType>
              <xsd:all>
                <xsd:element ref="ns2:Review_x0020_date" minOccurs="0"/>
                <xsd:element ref="ns2:TaxCatchAll" minOccurs="0"/>
                <xsd:element ref="ns2:TaxCatchAllLabel" minOccurs="0"/>
                <xsd:element ref="ns2:m2f4770ba8f44238ba90ebb9faff9089" minOccurs="0"/>
                <xsd:element ref="ns2:f9f7c4bcf78343dcb6b0e22788a9078c" minOccurs="0"/>
                <xsd:element ref="ns2:TaxKeywordTaxHTField" minOccurs="0"/>
                <xsd:element ref="ns2:c350606c0ebb4ccb87d46c55427aec54" minOccurs="0"/>
                <xsd:element ref="ns2:lbc41b8b18144c28ac59306069cd5a82" minOccurs="0"/>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OCR" minOccurs="0"/>
                <xsd:element ref="ns3:MediaServiceGenerationTime" minOccurs="0"/>
                <xsd:element ref="ns3:MediaServiceEventHashCode" minOccurs="0"/>
                <xsd:element ref="ns3:lcf76f155ced4ddcb4097134ff3c332f"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358a90-4680-4627-9a70-30fdb2b25eb4" elementFormDefault="qualified">
    <xsd:import namespace="http://schemas.microsoft.com/office/2006/documentManagement/types"/>
    <xsd:import namespace="http://schemas.microsoft.com/office/infopath/2007/PartnerControls"/>
    <xsd:element name="Review_x0020_date" ma:index="5" nillable="true" ma:displayName="Review date" ma:format="DateOnly" ma:internalName="Review_x0020_date" ma:readOnly="false">
      <xsd:simpleType>
        <xsd:restriction base="dms:DateTime"/>
      </xsd:simpleType>
    </xsd:element>
    <xsd:element name="TaxCatchAll" ma:index="9" nillable="true" ma:displayName="Taxonomy Catch All Column" ma:hidden="true" ma:list="{2099f4cb-ea80-4851-bec9-735ea5d71d4a}" ma:internalName="TaxCatchAll" ma:readOnly="false" ma:showField="CatchAllData" ma:web="d8358a90-4680-4627-9a70-30fdb2b25eb4">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2099f4cb-ea80-4851-bec9-735ea5d71d4a}" ma:internalName="TaxCatchAllLabel" ma:readOnly="true" ma:showField="CatchAllDataLabel" ma:web="d8358a90-4680-4627-9a70-30fdb2b25eb4">
      <xsd:complexType>
        <xsd:complexContent>
          <xsd:extension base="dms:MultiChoiceLookup">
            <xsd:sequence>
              <xsd:element name="Value" type="dms:Lookup" maxOccurs="unbounded" minOccurs="0" nillable="true"/>
            </xsd:sequence>
          </xsd:extension>
        </xsd:complexContent>
      </xsd:complexType>
    </xsd:element>
    <xsd:element name="m2f4770ba8f44238ba90ebb9faff9089" ma:index="12" nillable="true" ma:taxonomy="true" ma:internalName="m2f4770ba8f44238ba90ebb9faff9089" ma:taxonomyFieldName="Hart_x0020_Department" ma:displayName="Hart Department" ma:readOnly="false" ma:fieldId="{62f4770b-a8f4-4238-ba90-ebb9faff9089}" ma:sspId="b8e89b95-c07d-4ed7-99e9-edecc0b199f2" ma:termSetId="8ed8c9ea-7052-4c1d-a4d7-b9c10bffea6f" ma:anchorId="00000000-0000-0000-0000-000000000000" ma:open="true" ma:isKeyword="false">
      <xsd:complexType>
        <xsd:sequence>
          <xsd:element ref="pc:Terms" minOccurs="0" maxOccurs="1"/>
        </xsd:sequence>
      </xsd:complexType>
    </xsd:element>
    <xsd:element name="f9f7c4bcf78343dcb6b0e22788a9078c" ma:index="15" nillable="true" ma:taxonomy="true" ma:internalName="f9f7c4bcf78343dcb6b0e22788a9078c" ma:taxonomyFieldName="Subject_x0020_Matter" ma:displayName="Subject Matter" ma:readOnly="false" ma:fieldId="{f9f7c4bc-f783-43dc-b6b0-e22788a9078c}" ma:sspId="b8e89b95-c07d-4ed7-99e9-edecc0b199f2" ma:termSetId="54dafa2d-2003-4127-9de8-89623f2f080d" ma:anchorId="00000000-0000-0000-0000-000000000000" ma:open="false" ma:isKeyword="false">
      <xsd:complexType>
        <xsd:sequence>
          <xsd:element ref="pc:Terms" minOccurs="0" maxOccurs="1"/>
        </xsd:sequence>
      </xsd:complexType>
    </xsd:element>
    <xsd:element name="TaxKeywordTaxHTField" ma:index="17" nillable="true" ma:taxonomy="true" ma:internalName="TaxKeywordTaxHTField" ma:taxonomyFieldName="TaxKeyword" ma:displayName="Enterprise Keywords" ma:readOnly="false" ma:fieldId="{23f27201-bee3-471e-b2e7-b64fd8b7ca38}" ma:taxonomyMulti="true" ma:sspId="b8e89b95-c07d-4ed7-99e9-edecc0b199f2" ma:termSetId="00000000-0000-0000-0000-000000000000" ma:anchorId="00000000-0000-0000-0000-000000000000" ma:open="true" ma:isKeyword="true">
      <xsd:complexType>
        <xsd:sequence>
          <xsd:element ref="pc:Terms" minOccurs="0" maxOccurs="1"/>
        </xsd:sequence>
      </xsd:complexType>
    </xsd:element>
    <xsd:element name="c350606c0ebb4ccb87d46c55427aec54" ma:index="18" nillable="true" ma:taxonomy="true" ma:internalName="c350606c0ebb4ccb87d46c55427aec54" ma:taxonomyFieldName="Document_x0020_Type" ma:displayName="Document Tag" ma:readOnly="false" ma:fieldId="{c350606c-0ebb-4ccb-87d4-6c55427aec54}" ma:sspId="b8e89b95-c07d-4ed7-99e9-edecc0b199f2" ma:termSetId="6735be96-7d70-42c3-a266-fcacc194706e" ma:anchorId="00000000-0000-0000-0000-000000000000" ma:open="false" ma:isKeyword="false">
      <xsd:complexType>
        <xsd:sequence>
          <xsd:element ref="pc:Terms" minOccurs="0" maxOccurs="1"/>
        </xsd:sequence>
      </xsd:complexType>
    </xsd:element>
    <xsd:element name="lbc41b8b18144c28ac59306069cd5a82" ma:index="19" nillable="true" ma:taxonomy="true" ma:internalName="lbc41b8b18144c28ac59306069cd5a82" ma:taxonomyFieldName="Privacy" ma:displayName="Privacy" ma:readOnly="false" ma:fieldId="{5bc41b8b-1814-4c28-ac59-306069cd5a82}" ma:sspId="b8e89b95-c07d-4ed7-99e9-edecc0b199f2" ma:termSetId="3386ac4e-fdc8-402b-a6f1-8a1e30aad45a" ma:anchorId="00000000-0000-0000-0000-000000000000" ma:open="false" ma:isKeyword="false">
      <xsd:complexType>
        <xsd:sequence>
          <xsd:element ref="pc:Terms" minOccurs="0" maxOccurs="1"/>
        </xsd:sequence>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a372b3f-875e-4903-bb45-3abdbd04f668" elementFormDefault="qualified">
    <xsd:import namespace="http://schemas.microsoft.com/office/2006/documentManagement/types"/>
    <xsd:import namespace="http://schemas.microsoft.com/office/infopath/2007/PartnerControls"/>
    <xsd:element name="MediaServiceMetadata" ma:index="23" nillable="true" ma:displayName="MediaServiceMetadata" ma:hidden="true" ma:internalName="MediaServiceMetadata" ma:readOnly="true">
      <xsd:simpleType>
        <xsd:restriction base="dms:Note"/>
      </xsd:simpleType>
    </xsd:element>
    <xsd:element name="MediaServiceFastMetadata" ma:index="24" nillable="true" ma:displayName="MediaServiceFastMetadata" ma:hidden="true" ma:internalName="MediaServiceFastMetadata" ma:readOnly="true">
      <xsd:simpleType>
        <xsd:restriction base="dms:Note"/>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element name="MediaServiceDateTaken" ma:index="27" nillable="true" ma:displayName="MediaServiceDateTaken" ma:hidden="true" ma:internalName="MediaServiceDateTaken" ma:readOnly="true">
      <xsd:simpleType>
        <xsd:restriction base="dms:Text"/>
      </xsd:simpleType>
    </xsd:element>
    <xsd:element name="MediaLengthInSeconds" ma:index="28" nillable="true" ma:displayName="Length (seconds)" ma:internalName="MediaLengthInSeconds" ma:readOnly="true">
      <xsd:simpleType>
        <xsd:restriction base="dms:Unknown"/>
      </xsd:simpleType>
    </xsd:element>
    <xsd:element name="MediaServiceOCR" ma:index="29" nillable="true" ma:displayName="Extracted Text" ma:internalName="MediaServiceOCR" ma:readOnly="true">
      <xsd:simpleType>
        <xsd:restriction base="dms:Note">
          <xsd:maxLength value="255"/>
        </xsd:restriction>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lcf76f155ced4ddcb4097134ff3c332f" ma:index="33" nillable="true" ma:taxonomy="true" ma:internalName="lcf76f155ced4ddcb4097134ff3c332f" ma:taxonomyFieldName="MediaServiceImageTags" ma:displayName="Image Tags" ma:readOnly="false" ma:fieldId="{5cf76f15-5ced-4ddc-b409-7134ff3c332f}" ma:taxonomyMulti="true" ma:sspId="b8e89b95-c07d-4ed7-99e9-edecc0b199f2" ma:termSetId="09814cd3-568e-fe90-9814-8d621ff8fb84" ma:anchorId="fba54fb3-c3e1-fe81-a776-ca4b69148c4d" ma:open="true" ma:isKeyword="false">
      <xsd:complexType>
        <xsd:sequence>
          <xsd:element ref="pc:Terms" minOccurs="0" maxOccurs="1"/>
        </xsd:sequence>
      </xsd:complexType>
    </xsd:element>
    <xsd:element name="MediaServiceSearchProperties" ma:index="34" nillable="true" ma:displayName="MediaServiceSearchProperties" ma:hidden="true" ma:internalName="MediaServiceSearchProperties" ma:readOnly="true">
      <xsd:simpleType>
        <xsd:restriction base="dms:Note"/>
      </xsd:simpleType>
    </xsd:element>
    <xsd:element name="MediaServiceObjectDetectorVersions" ma:index="35"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85605F-276F-49EB-A274-BA119ABC87E3}">
  <ds:schemaRefs>
    <ds:schemaRef ds:uri="http://schemas.openxmlformats.org/package/2006/metadata/core-properties"/>
    <ds:schemaRef ds:uri="http://purl.org/dc/terms/"/>
    <ds:schemaRef ds:uri="http://schemas.microsoft.com/office/2006/documentManagement/types"/>
    <ds:schemaRef ds:uri="http://purl.org/dc/elements/1.1/"/>
    <ds:schemaRef ds:uri="http://purl.org/dc/dcmitype/"/>
    <ds:schemaRef ds:uri="http://www.w3.org/XML/1998/namespace"/>
    <ds:schemaRef ds:uri="http://schemas.microsoft.com/office/infopath/2007/PartnerControls"/>
    <ds:schemaRef ds:uri="ba372b3f-875e-4903-bb45-3abdbd04f668"/>
    <ds:schemaRef ds:uri="d8358a90-4680-4627-9a70-30fdb2b25eb4"/>
    <ds:schemaRef ds:uri="http://schemas.microsoft.com/office/2006/metadata/properties"/>
  </ds:schemaRefs>
</ds:datastoreItem>
</file>

<file path=customXml/itemProps2.xml><?xml version="1.0" encoding="utf-8"?>
<ds:datastoreItem xmlns:ds="http://schemas.openxmlformats.org/officeDocument/2006/customXml" ds:itemID="{738A2DD2-497B-4343-BDDE-99D4C5D9DE19}">
  <ds:schemaRefs>
    <ds:schemaRef ds:uri="ba372b3f-875e-4903-bb45-3abdbd04f668"/>
    <ds:schemaRef ds:uri="d8358a90-4680-4627-9a70-30fdb2b25e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C4A8630-F14A-46D4-B5EF-3ACA76D8E2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TM03457491[[fn=Metropolitan]]</Template>
  <TotalTime>59</TotalTime>
  <Words>2173</Words>
  <Application>Microsoft Office PowerPoint</Application>
  <PresentationFormat>Widescreen</PresentationFormat>
  <Paragraphs>173</Paragraphs>
  <Slides>17</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Metropolitan</vt:lpstr>
      <vt:lpstr>PowerPoint Presentation</vt:lpstr>
      <vt:lpstr>Contents</vt:lpstr>
      <vt:lpstr>PowerPoint Presentation</vt:lpstr>
      <vt:lpstr>Key Achievements 2024 - 2025:  Private Sector Housing Team</vt:lpstr>
      <vt:lpstr>Key Achievements 2024 - 2025: Strategy &amp; Development Team</vt:lpstr>
      <vt:lpstr>Key Achievements 2024 - 2025: Housing Business Support</vt:lpstr>
      <vt:lpstr>Key Achievements 2024 - 2025: Housing Solutions Team</vt:lpstr>
      <vt:lpstr>Key Achievements 2024 - 2025: Community Partnerships &amp; Projects Team</vt:lpstr>
      <vt:lpstr>Key Achievements 2024 - 2025: Community Safety Team</vt:lpstr>
      <vt:lpstr>Key Achievements 2024 - 2025: Parking &amp; Environmental Enforcement</vt:lpstr>
      <vt:lpstr>Key Achievements 2024 - 2025: Environmental Promotions</vt:lpstr>
      <vt:lpstr>Key Achievements 2024 – 2025 : Environmental Promotions</vt:lpstr>
      <vt:lpstr>Events Throughout 2024-2025</vt:lpstr>
      <vt:lpstr>Events Throughout 2024-2025 contd</vt:lpstr>
      <vt:lpstr>Partnership Working</vt:lpstr>
      <vt:lpstr>Grants</vt:lpstr>
      <vt:lpstr>Further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Services Annual Report 2024-25</dc:title>
  <dc:creator>Nicola Harpham</dc:creator>
  <cp:lastModifiedBy>Rona Cheeseman</cp:lastModifiedBy>
  <cp:revision>29</cp:revision>
  <dcterms:created xsi:type="dcterms:W3CDTF">2022-05-18T10:19:59Z</dcterms:created>
  <dcterms:modified xsi:type="dcterms:W3CDTF">2025-05-27T10:13:12Z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0x01010067BC1F64447EE74E8EB232C417EFB1B10053307B27662AB64F843F281E70AEC73C</vt:lpwstr>
  </property>
  <property fmtid="{D5CDD505-2E9C-101B-9397-08002B2CF9AE}" pid="3" name="TaxKeyword">
    <vt:lpwstr/>
  </property>
  <property fmtid="{D5CDD505-2E9C-101B-9397-08002B2CF9AE}" pid="4" name="Document Type">
    <vt:lpwstr/>
  </property>
  <property fmtid="{D5CDD505-2E9C-101B-9397-08002B2CF9AE}" pid="5" name="MediaServiceImageTags">
    <vt:lpwstr/>
  </property>
  <property fmtid="{D5CDD505-2E9C-101B-9397-08002B2CF9AE}" pid="6" name="Hart Department">
    <vt:lpwstr/>
  </property>
  <property fmtid="{D5CDD505-2E9C-101B-9397-08002B2CF9AE}" pid="7" name="Privacy">
    <vt:lpwstr/>
  </property>
  <property fmtid="{D5CDD505-2E9C-101B-9397-08002B2CF9AE}" pid="8" name="Subject Matter">
    <vt:lpwstr/>
  </property>
  <property fmtid="{D5CDD505-2E9C-101B-9397-08002B2CF9AE}" pid="9" name="TaxKeywordTaxHTField">
    <vt:lpwstr/>
  </property>
  <property fmtid="{D5CDD505-2E9C-101B-9397-08002B2CF9AE}" pid="10" name="lbc41b8b18144c28ac59306069cd5a82">
    <vt:lpwstr/>
  </property>
  <property fmtid="{D5CDD505-2E9C-101B-9397-08002B2CF9AE}" pid="11" name="f9f7c4bcf78343dcb6b0e22788a9078c">
    <vt:lpwstr/>
  </property>
  <property fmtid="{D5CDD505-2E9C-101B-9397-08002B2CF9AE}" pid="12" name="m2f4770ba8f44238ba90ebb9faff9089">
    <vt:lpwstr/>
  </property>
  <property fmtid="{D5CDD505-2E9C-101B-9397-08002B2CF9AE}" pid="13" name="c350606c0ebb4ccb87d46c55427aec54">
    <vt:lpwstr/>
  </property>
  <property fmtid="{D5CDD505-2E9C-101B-9397-08002B2CF9AE}" pid="14" name="SharedWithUsers">
    <vt:lpwstr>297;#Nikki Jenkins;#31;#Kelly Watts;#30;#Rachael Wilkinson;#124;#Adam Green;#68;#Dan Fullbrook;#36;#Kirsty Jenkins;#89;#Daryl Phillips;#220;#Alan Oliver;#413;#Steve Forster;#445;#Gerry Crisp;#446;#Jonathan Wright;#344;#John Kennett;#155;#Angela Delaney;#447;#Richard Quarterman;#315;#Chris Axam;#432;#Anne Crampton;#190;#Stuart Bailey;#53;#Jane Worlock;#448;#David Neighbour;#449;#Gill Butler;#450;#Katie Davies;#128;#Dermot Smith;#142;#Spencer Farmer;#339;#Peter Wildsmith;#116;#Chris Dorn;#451;#James Radley;#452;#Tim Southern;#453;#Brian Blewett;#454;#Wendy Makepeace-Browne;#455;#Tony Clarke;#456;#Graham Cockarill;#308;#Robert Harward;#457;#Selena Coburn;#458;#Mark Butcher;#227;#Tina Collins;#459;#Silke Engstrom;#348;#Jon Hale;#460;#Bethany Woods;#461;#Mark Vernon;#462;#Ben Thomas</vt:lpwstr>
  </property>
  <property fmtid="{D5CDD505-2E9C-101B-9397-08002B2CF9AE}" pid="15" name="Document_x0020_Type">
    <vt:lpwstr/>
  </property>
  <property fmtid="{D5CDD505-2E9C-101B-9397-08002B2CF9AE}" pid="16" name="Hart_x0020_Department">
    <vt:lpwstr/>
  </property>
  <property fmtid="{D5CDD505-2E9C-101B-9397-08002B2CF9AE}" pid="17" name="Subject_x0020_Matter">
    <vt:lpwstr/>
  </property>
  <property fmtid="{D5CDD505-2E9C-101B-9397-08002B2CF9AE}" pid="18" name="CloudStatistics_StoryID">
    <vt:lpwstr>a506bfb9-b390-4bda-beff-906d7b01d007</vt:lpwstr>
  </property>
</Properties>
</file>