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21" r:id="rId4"/>
  </p:sldMasterIdLst>
  <p:notesMasterIdLst>
    <p:notesMasterId r:id="rId20"/>
  </p:notesMasterIdLst>
  <p:sldIdLst>
    <p:sldId id="274" r:id="rId5"/>
    <p:sldId id="268" r:id="rId6"/>
    <p:sldId id="260" r:id="rId7"/>
    <p:sldId id="275" r:id="rId8"/>
    <p:sldId id="276" r:id="rId9"/>
    <p:sldId id="286" r:id="rId10"/>
    <p:sldId id="277" r:id="rId11"/>
    <p:sldId id="278" r:id="rId12"/>
    <p:sldId id="279" r:id="rId13"/>
    <p:sldId id="287" r:id="rId14"/>
    <p:sldId id="285" r:id="rId15"/>
    <p:sldId id="267" r:id="rId16"/>
    <p:sldId id="265" r:id="rId17"/>
    <p:sldId id="282"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5624"/>
    <a:srgbClr val="A0ECD0"/>
    <a:srgbClr val="8FA6CB"/>
    <a:srgbClr val="528063"/>
    <a:srgbClr val="434D46"/>
    <a:srgbClr val="1F1D50"/>
    <a:srgbClr val="9A031D"/>
    <a:srgbClr val="225997"/>
    <a:srgbClr val="7ECBA2"/>
    <a:srgbClr val="A7CA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4404F-D180-44BC-B4D0-DB6275CDA068}" v="421" dt="2024-05-30T08:14:20.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a Cheeseman" userId="03600d65-e06f-48a8-89a4-be05cba4e92b" providerId="ADAL" clId="{2AA4404F-D180-44BC-B4D0-DB6275CDA068}"/>
    <pc:docChg chg="undo custSel modSld replTag delTag">
      <pc:chgData name="Rona Cheeseman" userId="03600d65-e06f-48a8-89a4-be05cba4e92b" providerId="ADAL" clId="{2AA4404F-D180-44BC-B4D0-DB6275CDA068}" dt="2024-05-29T14:19:43.344" v="913"/>
      <pc:docMkLst>
        <pc:docMk/>
      </pc:docMkLst>
      <pc:sldChg chg="addSp modSp mod">
        <pc:chgData name="Rona Cheeseman" userId="03600d65-e06f-48a8-89a4-be05cba4e92b" providerId="ADAL" clId="{2AA4404F-D180-44BC-B4D0-DB6275CDA068}" dt="2024-05-29T14:19:43.336" v="911"/>
        <pc:sldMkLst>
          <pc:docMk/>
          <pc:sldMk cId="3111010466" sldId="260"/>
        </pc:sldMkLst>
        <pc:spChg chg="add mod">
          <ac:chgData name="Rona Cheeseman" userId="03600d65-e06f-48a8-89a4-be05cba4e92b" providerId="ADAL" clId="{2AA4404F-D180-44BC-B4D0-DB6275CDA068}" dt="2024-05-29T14:18:21.988" v="511"/>
          <ac:spMkLst>
            <pc:docMk/>
            <pc:sldMk cId="3111010466" sldId="260"/>
            <ac:spMk id="2" creationId="{629A201E-0598-25CA-C002-DC1D04561AFA}"/>
          </ac:spMkLst>
        </pc:spChg>
        <pc:spChg chg="mod">
          <ac:chgData name="Rona Cheeseman" userId="03600d65-e06f-48a8-89a4-be05cba4e92b" providerId="ADAL" clId="{2AA4404F-D180-44BC-B4D0-DB6275CDA068}" dt="2024-05-29T14:19:43.336" v="911"/>
          <ac:spMkLst>
            <pc:docMk/>
            <pc:sldMk cId="3111010466" sldId="260"/>
            <ac:spMk id="11" creationId="{8858650E-9110-6CEE-6243-D040106D06DD}"/>
          </ac:spMkLst>
        </pc:spChg>
        <pc:picChg chg="mod">
          <ac:chgData name="Rona Cheeseman" userId="03600d65-e06f-48a8-89a4-be05cba4e92b" providerId="ADAL" clId="{2AA4404F-D180-44BC-B4D0-DB6275CDA068}" dt="2024-05-29T14:19:12.644" v="764"/>
          <ac:picMkLst>
            <pc:docMk/>
            <pc:sldMk cId="3111010466" sldId="260"/>
            <ac:picMk id="7" creationId="{97C61A3C-FCBF-21DB-A8FA-C68F3B8F17F0}"/>
          </ac:picMkLst>
        </pc:picChg>
      </pc:sldChg>
      <pc:sldChg chg="modSp mod">
        <pc:chgData name="Rona Cheeseman" userId="03600d65-e06f-48a8-89a4-be05cba4e92b" providerId="ADAL" clId="{2AA4404F-D180-44BC-B4D0-DB6275CDA068}" dt="2024-05-29T14:19:12.794" v="797"/>
        <pc:sldMkLst>
          <pc:docMk/>
          <pc:sldMk cId="448842932" sldId="265"/>
        </pc:sldMkLst>
        <pc:spChg chg="mod">
          <ac:chgData name="Rona Cheeseman" userId="03600d65-e06f-48a8-89a4-be05cba4e92b" providerId="ADAL" clId="{2AA4404F-D180-44BC-B4D0-DB6275CDA068}" dt="2024-05-29T14:19:12.786" v="795"/>
          <ac:spMkLst>
            <pc:docMk/>
            <pc:sldMk cId="448842932" sldId="265"/>
            <ac:spMk id="11" creationId="{C83F34AC-DD25-AA78-EA86-B92F9EF6F7D6}"/>
          </ac:spMkLst>
        </pc:spChg>
        <pc:spChg chg="mod">
          <ac:chgData name="Rona Cheeseman" userId="03600d65-e06f-48a8-89a4-be05cba4e92b" providerId="ADAL" clId="{2AA4404F-D180-44BC-B4D0-DB6275CDA068}" dt="2024-05-29T14:19:12.794" v="797"/>
          <ac:spMkLst>
            <pc:docMk/>
            <pc:sldMk cId="448842932" sldId="265"/>
            <ac:spMk id="13" creationId="{EED1B5A0-C836-3F67-FA45-A39663C8DE8F}"/>
          </ac:spMkLst>
        </pc:spChg>
        <pc:picChg chg="mod">
          <ac:chgData name="Rona Cheeseman" userId="03600d65-e06f-48a8-89a4-be05cba4e92b" providerId="ADAL" clId="{2AA4404F-D180-44BC-B4D0-DB6275CDA068}" dt="2024-05-29T14:19:12.661" v="768"/>
          <ac:picMkLst>
            <pc:docMk/>
            <pc:sldMk cId="448842932" sldId="265"/>
            <ac:picMk id="14" creationId="{5ACD521B-876C-A43B-A387-11A2618CDB89}"/>
          </ac:picMkLst>
        </pc:picChg>
      </pc:sldChg>
      <pc:sldChg chg="modSp mod">
        <pc:chgData name="Rona Cheeseman" userId="03600d65-e06f-48a8-89a4-be05cba4e92b" providerId="ADAL" clId="{2AA4404F-D180-44BC-B4D0-DB6275CDA068}" dt="2024-05-29T14:19:12.653" v="766"/>
        <pc:sldMkLst>
          <pc:docMk/>
          <pc:sldMk cId="985039968" sldId="267"/>
        </pc:sldMkLst>
        <pc:picChg chg="mod">
          <ac:chgData name="Rona Cheeseman" userId="03600d65-e06f-48a8-89a4-be05cba4e92b" providerId="ADAL" clId="{2AA4404F-D180-44BC-B4D0-DB6275CDA068}" dt="2024-05-29T14:19:12.653" v="766"/>
          <ac:picMkLst>
            <pc:docMk/>
            <pc:sldMk cId="985039968" sldId="267"/>
            <ac:picMk id="4" creationId="{E5C4FCDE-DCD7-E3ED-C76F-A00529DD7E4D}"/>
          </ac:picMkLst>
        </pc:picChg>
      </pc:sldChg>
      <pc:sldChg chg="modSp mod">
        <pc:chgData name="Rona Cheeseman" userId="03600d65-e06f-48a8-89a4-be05cba4e92b" providerId="ADAL" clId="{2AA4404F-D180-44BC-B4D0-DB6275CDA068}" dt="2024-05-29T14:19:12.705" v="775"/>
        <pc:sldMkLst>
          <pc:docMk/>
          <pc:sldMk cId="2969884000" sldId="268"/>
        </pc:sldMkLst>
        <pc:spChg chg="mod">
          <ac:chgData name="Rona Cheeseman" userId="03600d65-e06f-48a8-89a4-be05cba4e92b" providerId="ADAL" clId="{2AA4404F-D180-44BC-B4D0-DB6275CDA068}" dt="2024-05-29T14:19:12.705" v="775"/>
          <ac:spMkLst>
            <pc:docMk/>
            <pc:sldMk cId="2969884000" sldId="268"/>
            <ac:spMk id="5" creationId="{CDAF4987-5BC4-B01E-1D77-0B3C77D88FAF}"/>
          </ac:spMkLst>
        </pc:spChg>
        <pc:picChg chg="mod">
          <ac:chgData name="Rona Cheeseman" userId="03600d65-e06f-48a8-89a4-be05cba4e92b" providerId="ADAL" clId="{2AA4404F-D180-44BC-B4D0-DB6275CDA068}" dt="2024-05-29T14:19:12.635" v="762"/>
          <ac:picMkLst>
            <pc:docMk/>
            <pc:sldMk cId="2969884000" sldId="268"/>
            <ac:picMk id="6" creationId="{BD375EA5-DD0C-7181-643C-8582FDAFD370}"/>
          </ac:picMkLst>
        </pc:picChg>
      </pc:sldChg>
      <pc:sldChg chg="modSp mod">
        <pc:chgData name="Rona Cheeseman" userId="03600d65-e06f-48a8-89a4-be05cba4e92b" providerId="ADAL" clId="{2AA4404F-D180-44BC-B4D0-DB6275CDA068}" dt="2024-05-29T14:19:43.310" v="905"/>
        <pc:sldMkLst>
          <pc:docMk/>
          <pc:sldMk cId="444174775" sldId="271"/>
        </pc:sldMkLst>
        <pc:spChg chg="mod">
          <ac:chgData name="Rona Cheeseman" userId="03600d65-e06f-48a8-89a4-be05cba4e92b" providerId="ADAL" clId="{2AA4404F-D180-44BC-B4D0-DB6275CDA068}" dt="2024-05-29T14:19:12.811" v="801"/>
          <ac:spMkLst>
            <pc:docMk/>
            <pc:sldMk cId="444174775" sldId="271"/>
            <ac:spMk id="1034" creationId="{7D2BFFD5-490F-4B45-91F2-6B826FBAD4E3}"/>
          </ac:spMkLst>
        </pc:spChg>
        <pc:picChg chg="mod">
          <ac:chgData name="Rona Cheeseman" userId="03600d65-e06f-48a8-89a4-be05cba4e92b" providerId="ADAL" clId="{2AA4404F-D180-44BC-B4D0-DB6275CDA068}" dt="2024-05-29T14:19:12.697" v="773"/>
          <ac:picMkLst>
            <pc:docMk/>
            <pc:sldMk cId="444174775" sldId="271"/>
            <ac:picMk id="1026" creationId="{59ECBA4E-3C14-CFA4-866F-85A7DB26630E}"/>
          </ac:picMkLst>
        </pc:picChg>
        <pc:cxnChg chg="mod">
          <ac:chgData name="Rona Cheeseman" userId="03600d65-e06f-48a8-89a4-be05cba4e92b" providerId="ADAL" clId="{2AA4404F-D180-44BC-B4D0-DB6275CDA068}" dt="2024-05-29T14:19:43.310" v="905"/>
          <ac:cxnSpMkLst>
            <pc:docMk/>
            <pc:sldMk cId="444174775" sldId="271"/>
            <ac:cxnSpMk id="1033" creationId="{6C6CF9A5-BEA4-4284-A8B5-D033E5B4BE3F}"/>
          </ac:cxnSpMkLst>
        </pc:cxnChg>
      </pc:sldChg>
      <pc:sldChg chg="addSp modSp mod">
        <pc:chgData name="Rona Cheeseman" userId="03600d65-e06f-48a8-89a4-be05cba4e92b" providerId="ADAL" clId="{2AA4404F-D180-44BC-B4D0-DB6275CDA068}" dt="2024-05-29T14:19:43.328" v="909"/>
        <pc:sldMkLst>
          <pc:docMk/>
          <pc:sldMk cId="1180176093" sldId="274"/>
        </pc:sldMkLst>
        <pc:spChg chg="add mod">
          <ac:chgData name="Rona Cheeseman" userId="03600d65-e06f-48a8-89a4-be05cba4e92b" providerId="ADAL" clId="{2AA4404F-D180-44BC-B4D0-DB6275CDA068}" dt="2024-05-29T14:17:27.380" v="234" actId="20577"/>
          <ac:spMkLst>
            <pc:docMk/>
            <pc:sldMk cId="1180176093" sldId="274"/>
            <ac:spMk id="2" creationId="{AAB04A0B-616D-7807-34C0-A679B6400C29}"/>
          </ac:spMkLst>
        </pc:spChg>
        <pc:spChg chg="mod">
          <ac:chgData name="Rona Cheeseman" userId="03600d65-e06f-48a8-89a4-be05cba4e92b" providerId="ADAL" clId="{2AA4404F-D180-44BC-B4D0-DB6275CDA068}" dt="2024-05-29T14:19:43.319" v="907"/>
          <ac:spMkLst>
            <pc:docMk/>
            <pc:sldMk cId="1180176093" sldId="274"/>
            <ac:spMk id="4" creationId="{F9CD0A92-F8FA-4DC2-A9C6-6DD63F821DD2}"/>
          </ac:spMkLst>
        </pc:spChg>
        <pc:spChg chg="mod">
          <ac:chgData name="Rona Cheeseman" userId="03600d65-e06f-48a8-89a4-be05cba4e92b" providerId="ADAL" clId="{2AA4404F-D180-44BC-B4D0-DB6275CDA068}" dt="2024-05-29T14:19:43.328" v="909"/>
          <ac:spMkLst>
            <pc:docMk/>
            <pc:sldMk cId="1180176093" sldId="274"/>
            <ac:spMk id="5" creationId="{FE8878E1-645C-4130-92C5-F03D278DBD0A}"/>
          </ac:spMkLst>
        </pc:spChg>
        <pc:picChg chg="mod">
          <ac:chgData name="Rona Cheeseman" userId="03600d65-e06f-48a8-89a4-be05cba4e92b" providerId="ADAL" clId="{2AA4404F-D180-44BC-B4D0-DB6275CDA068}" dt="2024-05-29T14:19:12.626" v="760"/>
          <ac:picMkLst>
            <pc:docMk/>
            <pc:sldMk cId="1180176093" sldId="274"/>
            <ac:picMk id="2050" creationId="{11A50904-F4C9-95AE-B1D0-BB31BA2F0B44}"/>
          </ac:picMkLst>
        </pc:picChg>
      </pc:sldChg>
      <pc:sldChg chg="modSp mod">
        <pc:chgData name="Rona Cheeseman" userId="03600d65-e06f-48a8-89a4-be05cba4e92b" providerId="ADAL" clId="{2AA4404F-D180-44BC-B4D0-DB6275CDA068}" dt="2024-05-29T14:19:12.714" v="777"/>
        <pc:sldMkLst>
          <pc:docMk/>
          <pc:sldMk cId="1402603242" sldId="275"/>
        </pc:sldMkLst>
        <pc:spChg chg="mod">
          <ac:chgData name="Rona Cheeseman" userId="03600d65-e06f-48a8-89a4-be05cba4e92b" providerId="ADAL" clId="{2AA4404F-D180-44BC-B4D0-DB6275CDA068}" dt="2024-05-29T14:19:12.714" v="777"/>
          <ac:spMkLst>
            <pc:docMk/>
            <pc:sldMk cId="1402603242" sldId="275"/>
            <ac:spMk id="5" creationId="{CDAF4987-5BC4-B01E-1D77-0B3C77D88FAF}"/>
          </ac:spMkLst>
        </pc:spChg>
      </pc:sldChg>
      <pc:sldChg chg="modSp mod">
        <pc:chgData name="Rona Cheeseman" userId="03600d65-e06f-48a8-89a4-be05cba4e92b" providerId="ADAL" clId="{2AA4404F-D180-44BC-B4D0-DB6275CDA068}" dt="2024-05-29T14:19:12.722" v="779"/>
        <pc:sldMkLst>
          <pc:docMk/>
          <pc:sldMk cId="1322990355" sldId="276"/>
        </pc:sldMkLst>
        <pc:spChg chg="mod">
          <ac:chgData name="Rona Cheeseman" userId="03600d65-e06f-48a8-89a4-be05cba4e92b" providerId="ADAL" clId="{2AA4404F-D180-44BC-B4D0-DB6275CDA068}" dt="2024-05-29T14:19:12.722" v="779"/>
          <ac:spMkLst>
            <pc:docMk/>
            <pc:sldMk cId="1322990355" sldId="276"/>
            <ac:spMk id="5" creationId="{CDAF4987-5BC4-B01E-1D77-0B3C77D88FAF}"/>
          </ac:spMkLst>
        </pc:spChg>
      </pc:sldChg>
      <pc:sldChg chg="modSp mod">
        <pc:chgData name="Rona Cheeseman" userId="03600d65-e06f-48a8-89a4-be05cba4e92b" providerId="ADAL" clId="{2AA4404F-D180-44BC-B4D0-DB6275CDA068}" dt="2024-05-29T14:19:12.739" v="783"/>
        <pc:sldMkLst>
          <pc:docMk/>
          <pc:sldMk cId="1930108" sldId="277"/>
        </pc:sldMkLst>
        <pc:spChg chg="mod">
          <ac:chgData name="Rona Cheeseman" userId="03600d65-e06f-48a8-89a4-be05cba4e92b" providerId="ADAL" clId="{2AA4404F-D180-44BC-B4D0-DB6275CDA068}" dt="2024-05-29T14:19:12.739" v="783"/>
          <ac:spMkLst>
            <pc:docMk/>
            <pc:sldMk cId="1930108" sldId="277"/>
            <ac:spMk id="5" creationId="{CDAF4987-5BC4-B01E-1D77-0B3C77D88FAF}"/>
          </ac:spMkLst>
        </pc:spChg>
      </pc:sldChg>
      <pc:sldChg chg="modSp mod">
        <pc:chgData name="Rona Cheeseman" userId="03600d65-e06f-48a8-89a4-be05cba4e92b" providerId="ADAL" clId="{2AA4404F-D180-44BC-B4D0-DB6275CDA068}" dt="2024-05-29T14:19:43.344" v="913"/>
        <pc:sldMkLst>
          <pc:docMk/>
          <pc:sldMk cId="1036607047" sldId="278"/>
        </pc:sldMkLst>
        <pc:spChg chg="mod">
          <ac:chgData name="Rona Cheeseman" userId="03600d65-e06f-48a8-89a4-be05cba4e92b" providerId="ADAL" clId="{2AA4404F-D180-44BC-B4D0-DB6275CDA068}" dt="2024-05-29T14:19:12.747" v="785"/>
          <ac:spMkLst>
            <pc:docMk/>
            <pc:sldMk cId="1036607047" sldId="278"/>
            <ac:spMk id="5" creationId="{CDAF4987-5BC4-B01E-1D77-0B3C77D88FAF}"/>
          </ac:spMkLst>
        </pc:spChg>
        <pc:spChg chg="mod">
          <ac:chgData name="Rona Cheeseman" userId="03600d65-e06f-48a8-89a4-be05cba4e92b" providerId="ADAL" clId="{2AA4404F-D180-44BC-B4D0-DB6275CDA068}" dt="2024-05-29T14:19:12.755" v="787"/>
          <ac:spMkLst>
            <pc:docMk/>
            <pc:sldMk cId="1036607047" sldId="278"/>
            <ac:spMk id="14" creationId="{6152E9EF-B6C5-5706-D1BC-4F0233FC5B09}"/>
          </ac:spMkLst>
        </pc:spChg>
        <pc:spChg chg="mod">
          <ac:chgData name="Rona Cheeseman" userId="03600d65-e06f-48a8-89a4-be05cba4e92b" providerId="ADAL" clId="{2AA4404F-D180-44BC-B4D0-DB6275CDA068}" dt="2024-05-29T14:19:43.344" v="913"/>
          <ac:spMkLst>
            <pc:docMk/>
            <pc:sldMk cId="1036607047" sldId="278"/>
            <ac:spMk id="15" creationId="{9BDC16A6-2768-9000-9B31-B33E9146813D}"/>
          </ac:spMkLst>
        </pc:spChg>
      </pc:sldChg>
      <pc:sldChg chg="modSp mod">
        <pc:chgData name="Rona Cheeseman" userId="03600d65-e06f-48a8-89a4-be05cba4e92b" providerId="ADAL" clId="{2AA4404F-D180-44BC-B4D0-DB6275CDA068}" dt="2024-05-29T14:19:12.762" v="789"/>
        <pc:sldMkLst>
          <pc:docMk/>
          <pc:sldMk cId="4230947524" sldId="279"/>
        </pc:sldMkLst>
        <pc:spChg chg="mod">
          <ac:chgData name="Rona Cheeseman" userId="03600d65-e06f-48a8-89a4-be05cba4e92b" providerId="ADAL" clId="{2AA4404F-D180-44BC-B4D0-DB6275CDA068}" dt="2024-05-29T14:19:12.762" v="789"/>
          <ac:spMkLst>
            <pc:docMk/>
            <pc:sldMk cId="4230947524" sldId="279"/>
            <ac:spMk id="5" creationId="{CDAF4987-5BC4-B01E-1D77-0B3C77D88FAF}"/>
          </ac:spMkLst>
        </pc:spChg>
      </pc:sldChg>
      <pc:sldChg chg="modSp mod">
        <pc:chgData name="Rona Cheeseman" userId="03600d65-e06f-48a8-89a4-be05cba4e92b" providerId="ADAL" clId="{2AA4404F-D180-44BC-B4D0-DB6275CDA068}" dt="2024-05-29T14:19:12.803" v="799"/>
        <pc:sldMkLst>
          <pc:docMk/>
          <pc:sldMk cId="1370137717" sldId="282"/>
        </pc:sldMkLst>
        <pc:spChg chg="mod">
          <ac:chgData name="Rona Cheeseman" userId="03600d65-e06f-48a8-89a4-be05cba4e92b" providerId="ADAL" clId="{2AA4404F-D180-44BC-B4D0-DB6275CDA068}" dt="2024-05-29T14:19:12.803" v="799"/>
          <ac:spMkLst>
            <pc:docMk/>
            <pc:sldMk cId="1370137717" sldId="282"/>
            <ac:spMk id="5" creationId="{CDAF4987-5BC4-B01E-1D77-0B3C77D88FAF}"/>
          </ac:spMkLst>
        </pc:spChg>
        <pc:picChg chg="mod">
          <ac:chgData name="Rona Cheeseman" userId="03600d65-e06f-48a8-89a4-be05cba4e92b" providerId="ADAL" clId="{2AA4404F-D180-44BC-B4D0-DB6275CDA068}" dt="2024-05-29T14:19:12.690" v="772"/>
          <ac:picMkLst>
            <pc:docMk/>
            <pc:sldMk cId="1370137717" sldId="282"/>
            <ac:picMk id="7" creationId="{BACEC023-D7CD-97ED-19F0-0C89B59CB75D}"/>
          </ac:picMkLst>
        </pc:picChg>
        <pc:picChg chg="mod">
          <ac:chgData name="Rona Cheeseman" userId="03600d65-e06f-48a8-89a4-be05cba4e92b" providerId="ADAL" clId="{2AA4404F-D180-44BC-B4D0-DB6275CDA068}" dt="2024-05-29T14:19:12.668" v="769"/>
          <ac:picMkLst>
            <pc:docMk/>
            <pc:sldMk cId="1370137717" sldId="282"/>
            <ac:picMk id="1026" creationId="{BDCBE672-FDA6-713E-8B5E-502E47C5B59F}"/>
          </ac:picMkLst>
        </pc:picChg>
        <pc:picChg chg="mod">
          <ac:chgData name="Rona Cheeseman" userId="03600d65-e06f-48a8-89a4-be05cba4e92b" providerId="ADAL" clId="{2AA4404F-D180-44BC-B4D0-DB6275CDA068}" dt="2024-05-29T14:19:12.682" v="770"/>
          <ac:picMkLst>
            <pc:docMk/>
            <pc:sldMk cId="1370137717" sldId="282"/>
            <ac:picMk id="1028" creationId="{562D147B-72E8-FDE9-4AEF-A47F34195991}"/>
          </ac:picMkLst>
        </pc:picChg>
      </pc:sldChg>
      <pc:sldChg chg="modSp mod">
        <pc:chgData name="Rona Cheeseman" userId="03600d65-e06f-48a8-89a4-be05cba4e92b" providerId="ADAL" clId="{2AA4404F-D180-44BC-B4D0-DB6275CDA068}" dt="2024-05-29T14:19:12.778" v="793"/>
        <pc:sldMkLst>
          <pc:docMk/>
          <pc:sldMk cId="533452726" sldId="285"/>
        </pc:sldMkLst>
        <pc:spChg chg="mod">
          <ac:chgData name="Rona Cheeseman" userId="03600d65-e06f-48a8-89a4-be05cba4e92b" providerId="ADAL" clId="{2AA4404F-D180-44BC-B4D0-DB6275CDA068}" dt="2024-05-29T14:19:12.778" v="793"/>
          <ac:spMkLst>
            <pc:docMk/>
            <pc:sldMk cId="533452726" sldId="285"/>
            <ac:spMk id="5" creationId="{CDAF4987-5BC4-B01E-1D77-0B3C77D88FAF}"/>
          </ac:spMkLst>
        </pc:spChg>
      </pc:sldChg>
      <pc:sldChg chg="modSp mod">
        <pc:chgData name="Rona Cheeseman" userId="03600d65-e06f-48a8-89a4-be05cba4e92b" providerId="ADAL" clId="{2AA4404F-D180-44BC-B4D0-DB6275CDA068}" dt="2024-05-29T14:19:12.729" v="781"/>
        <pc:sldMkLst>
          <pc:docMk/>
          <pc:sldMk cId="4038908869" sldId="286"/>
        </pc:sldMkLst>
        <pc:spChg chg="mod">
          <ac:chgData name="Rona Cheeseman" userId="03600d65-e06f-48a8-89a4-be05cba4e92b" providerId="ADAL" clId="{2AA4404F-D180-44BC-B4D0-DB6275CDA068}" dt="2024-05-29T14:19:12.729" v="781"/>
          <ac:spMkLst>
            <pc:docMk/>
            <pc:sldMk cId="4038908869" sldId="286"/>
            <ac:spMk id="5" creationId="{CDAF4987-5BC4-B01E-1D77-0B3C77D88FAF}"/>
          </ac:spMkLst>
        </pc:spChg>
      </pc:sldChg>
      <pc:sldChg chg="modSp mod">
        <pc:chgData name="Rona Cheeseman" userId="03600d65-e06f-48a8-89a4-be05cba4e92b" providerId="ADAL" clId="{2AA4404F-D180-44BC-B4D0-DB6275CDA068}" dt="2024-05-29T14:19:12.770" v="791"/>
        <pc:sldMkLst>
          <pc:docMk/>
          <pc:sldMk cId="3363099507" sldId="287"/>
        </pc:sldMkLst>
        <pc:spChg chg="mod">
          <ac:chgData name="Rona Cheeseman" userId="03600d65-e06f-48a8-89a4-be05cba4e92b" providerId="ADAL" clId="{2AA4404F-D180-44BC-B4D0-DB6275CDA068}" dt="2024-05-29T14:19:12.770" v="791"/>
          <ac:spMkLst>
            <pc:docMk/>
            <pc:sldMk cId="3363099507" sldId="287"/>
            <ac:spMk id="5" creationId="{CDAF4987-5BC4-B01E-1D77-0B3C77D88FA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44370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1123098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5/30/2024</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79518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E5243-F52A-4D37-9694-EB26C6C31910}" type="datetimeFigureOut">
              <a:rPr lang="en-US" dirty="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19353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7B6E1-634A-48DC-9E8B-D894023267EF}" type="datetimeFigureOut">
              <a:rPr lang="en-US" dirty="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84614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D3E9E-A95C-48F2-B4BF-A71542E0BE9A}" type="datetimeFigureOut">
              <a:rPr lang="en-US" dirty="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162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999672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2952B5-7A2F-4CC8-B7CE-9234E21C2837}" type="datetimeFigureOut">
              <a:rPr lang="en-US" dirty="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141955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1DA07A-9201-4B4B-BAF2-015AFA30F520}" type="datetimeFigureOut">
              <a:rPr lang="en-US" dirty="0"/>
              <a:t>5/30/2024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08480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dirty="0"/>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14917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811906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91092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5/30/2024</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10209322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5/30/2024</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873781889"/>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hart.gov.uk/countryside-and-leisure/community-grants-scheme" TargetMode="External"/><Relationship Id="rId2" Type="http://schemas.openxmlformats.org/officeDocument/2006/relationships/hyperlink" Target="https://www.hart.gov.uk/news/community-grant-winners-announced"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hyperlink" Target="mailto:housing@hart.gov.uk"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9000" b="-9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CD0A92-F8FA-4DC2-A9C6-6DD63F821DD2}"/>
              </a:ext>
              <a:ext uri="{C183D7F6-B498-43B3-948B-1728B52AA6E4}">
                <adec:decorative xmlns:adec="http://schemas.microsoft.com/office/drawing/2017/decorative" val="1"/>
              </a:ext>
            </a:extLst>
          </p:cNvPr>
          <p:cNvSpPr txBox="1">
            <a:spLocks/>
          </p:cNvSpPr>
          <p:nvPr/>
        </p:nvSpPr>
        <p:spPr>
          <a:xfrm>
            <a:off x="367646" y="1605362"/>
            <a:ext cx="6544110" cy="3384223"/>
          </a:xfrm>
          <a:prstGeom prst="rect">
            <a:avLst/>
          </a:prstGeom>
        </p:spPr>
        <p:txBody>
          <a:bodyPr vert="horz" lIns="91440" tIns="45720" rIns="91440" bIns="45720" rtlCol="0" anchor="ctr">
            <a:normAutofit fontScale="975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5100" b="1">
                <a:solidFill>
                  <a:schemeClr val="tx1"/>
                </a:solidFill>
                <a:latin typeface="Arial" panose="020B0604020202020204" pitchFamily="34" charset="0"/>
                <a:cs typeface="Arial" panose="020B0604020202020204" pitchFamily="34" charset="0"/>
              </a:rPr>
              <a:t>Community</a:t>
            </a:r>
            <a:r>
              <a:rPr lang="en-US" sz="5000" b="1">
                <a:solidFill>
                  <a:schemeClr val="tx1"/>
                </a:solidFill>
                <a:latin typeface="Arial" panose="020B0604020202020204" pitchFamily="34" charset="0"/>
                <a:cs typeface="Arial" panose="020B0604020202020204" pitchFamily="34" charset="0"/>
              </a:rPr>
              <a:t> </a:t>
            </a:r>
            <a:r>
              <a:rPr lang="en-US" sz="5100" b="1">
                <a:solidFill>
                  <a:schemeClr val="tx1"/>
                </a:solidFill>
                <a:latin typeface="Arial" panose="020B0604020202020204" pitchFamily="34" charset="0"/>
                <a:cs typeface="Arial" panose="020B0604020202020204" pitchFamily="34" charset="0"/>
              </a:rPr>
              <a:t>Services Annual Report </a:t>
            </a:r>
          </a:p>
          <a:p>
            <a:r>
              <a:rPr lang="en-US" sz="5100" b="1">
                <a:solidFill>
                  <a:schemeClr val="tx1"/>
                </a:solidFill>
                <a:latin typeface="Arial" panose="020B0604020202020204" pitchFamily="34" charset="0"/>
                <a:cs typeface="Arial" panose="020B0604020202020204" pitchFamily="34" charset="0"/>
              </a:rPr>
              <a:t>2023-2024</a:t>
            </a:r>
          </a:p>
        </p:txBody>
      </p:sp>
      <p:sp>
        <p:nvSpPr>
          <p:cNvPr id="5" name="Content Placeholder 2">
            <a:extLst>
              <a:ext uri="{FF2B5EF4-FFF2-40B4-BE49-F238E27FC236}">
                <a16:creationId xmlns:a16="http://schemas.microsoft.com/office/drawing/2014/main" id="{FE8878E1-645C-4130-92C5-F03D278DBD0A}"/>
              </a:ext>
              <a:ext uri="{C183D7F6-B498-43B3-948B-1728B52AA6E4}">
                <adec:decorative xmlns:adec="http://schemas.microsoft.com/office/drawing/2017/decorative" val="1"/>
              </a:ext>
            </a:extLst>
          </p:cNvPr>
          <p:cNvSpPr txBox="1">
            <a:spLocks/>
          </p:cNvSpPr>
          <p:nvPr/>
        </p:nvSpPr>
        <p:spPr>
          <a:xfrm>
            <a:off x="367646" y="4364609"/>
            <a:ext cx="4306026" cy="1503671"/>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GB" sz="2800" b="1">
                <a:solidFill>
                  <a:schemeClr val="tx1"/>
                </a:solidFill>
                <a:latin typeface="Arial"/>
                <a:cs typeface="Arial"/>
              </a:rPr>
              <a:t>Published May 2024</a:t>
            </a:r>
          </a:p>
        </p:txBody>
      </p:sp>
      <p:pic>
        <p:nvPicPr>
          <p:cNvPr id="2050" name="Picture 2">
            <a:extLst>
              <a:ext uri="{FF2B5EF4-FFF2-40B4-BE49-F238E27FC236}">
                <a16:creationId xmlns:a16="http://schemas.microsoft.com/office/drawing/2014/main" id="{11A50904-F4C9-95AE-B1D0-BB31BA2F0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24" y="0"/>
            <a:ext cx="13049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7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0"/>
            <a:ext cx="12192000" cy="13498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130628" y="78587"/>
            <a:ext cx="11985172" cy="1151500"/>
          </a:xfrm>
        </p:spPr>
        <p:txBody>
          <a:bodyPr>
            <a:normAutofit/>
          </a:bodyPr>
          <a:lstStyle/>
          <a:p>
            <a:r>
              <a:rPr lang="en-GB" sz="3500" b="1">
                <a:solidFill>
                  <a:schemeClr val="bg1"/>
                </a:solidFill>
                <a:latin typeface="Arial" panose="020B0604020202020204" pitchFamily="34" charset="0"/>
                <a:cs typeface="Arial" panose="020B0604020202020204" pitchFamily="34" charset="0"/>
              </a:rPr>
              <a:t>Key Achievements 2023 - 2024: Parking</a:t>
            </a:r>
            <a:r>
              <a:rPr lang="en-GB" sz="3500">
                <a:solidFill>
                  <a:schemeClr val="bg1"/>
                </a:solidFill>
                <a:latin typeface="Arial" panose="020B0604020202020204" pitchFamily="34" charset="0"/>
                <a:cs typeface="Arial" panose="020B0604020202020204" pitchFamily="34" charset="0"/>
              </a:rPr>
              <a:t> </a:t>
            </a:r>
            <a:r>
              <a:rPr lang="en-GB" sz="3500" b="1">
                <a:solidFill>
                  <a:schemeClr val="bg1"/>
                </a:solidFill>
                <a:latin typeface="Arial" panose="020B0604020202020204" pitchFamily="34" charset="0"/>
                <a:cs typeface="Arial" panose="020B0604020202020204" pitchFamily="34" charset="0"/>
              </a:rPr>
              <a:t>Team</a:t>
            </a:r>
          </a:p>
        </p:txBody>
      </p:sp>
      <p:sp>
        <p:nvSpPr>
          <p:cNvPr id="3" name="Rectangle 2">
            <a:extLst>
              <a:ext uri="{FF2B5EF4-FFF2-40B4-BE49-F238E27FC236}">
                <a16:creationId xmlns:a16="http://schemas.microsoft.com/office/drawing/2014/main" id="{0C76CDB7-F078-4F18-141C-AC77F9296600}"/>
              </a:ext>
            </a:extLst>
          </p:cNvPr>
          <p:cNvSpPr/>
          <p:nvPr/>
        </p:nvSpPr>
        <p:spPr>
          <a:xfrm>
            <a:off x="1052535" y="4545602"/>
            <a:ext cx="10248498" cy="13800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Arial"/>
                <a:cs typeface="Arial"/>
              </a:rPr>
              <a:t>7,406 patrols undertaken. This is visits to car parks across the district, for the purpose of enforcement, and abandoned vehicles. 323 abandoned vehicle reports received.</a:t>
            </a:r>
            <a:endParaRPr lang="en-US"/>
          </a:p>
        </p:txBody>
      </p:sp>
      <p:sp>
        <p:nvSpPr>
          <p:cNvPr id="6" name="Rectangle 5">
            <a:extLst>
              <a:ext uri="{FF2B5EF4-FFF2-40B4-BE49-F238E27FC236}">
                <a16:creationId xmlns:a16="http://schemas.microsoft.com/office/drawing/2014/main" id="{3129E934-1DA5-54B1-0E85-F30A38516AED}"/>
              </a:ext>
            </a:extLst>
          </p:cNvPr>
          <p:cNvSpPr/>
          <p:nvPr/>
        </p:nvSpPr>
        <p:spPr>
          <a:xfrm>
            <a:off x="1052534" y="1858156"/>
            <a:ext cx="5049707" cy="23591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Arial"/>
                <a:cs typeface="Arial"/>
              </a:rPr>
              <a:t>Car Park income of £1,080,512 from a combination of cash in machines, the </a:t>
            </a:r>
            <a:r>
              <a:rPr lang="en-GB" sz="2000" err="1">
                <a:latin typeface="Arial"/>
                <a:cs typeface="Arial"/>
              </a:rPr>
              <a:t>MiPermit</a:t>
            </a:r>
            <a:r>
              <a:rPr lang="en-GB" sz="2000">
                <a:latin typeface="Arial"/>
                <a:cs typeface="Arial"/>
              </a:rPr>
              <a:t> App, Chip and Pin and Season Ticket sales.</a:t>
            </a:r>
            <a:endParaRPr lang="en-GB" sz="200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30A56A8-7254-0090-283A-E6D850777685}"/>
              </a:ext>
            </a:extLst>
          </p:cNvPr>
          <p:cNvSpPr/>
          <p:nvPr/>
        </p:nvSpPr>
        <p:spPr>
          <a:xfrm>
            <a:off x="6255387" y="1858567"/>
            <a:ext cx="5033703" cy="236862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Arial"/>
                <a:cs typeface="Arial"/>
              </a:rPr>
              <a:t>2,869 Parking Charge Notices issued across car parks, with 824 challenges, and 62 Representations</a:t>
            </a:r>
          </a:p>
        </p:txBody>
      </p:sp>
    </p:spTree>
    <p:extLst>
      <p:ext uri="{BB962C8B-B14F-4D97-AF65-F5344CB8AC3E}">
        <p14:creationId xmlns:p14="http://schemas.microsoft.com/office/powerpoint/2010/main" val="3363099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0"/>
            <a:ext cx="12192000" cy="1349829"/>
          </a:xfrm>
          <a:prstGeom prst="rect">
            <a:avLst/>
          </a:prstGeom>
          <a:solidFill>
            <a:srgbClr val="BA5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130628" y="78587"/>
            <a:ext cx="11985172" cy="1151500"/>
          </a:xfrm>
        </p:spPr>
        <p:txBody>
          <a:bodyPr>
            <a:normAutofit/>
          </a:bodyPr>
          <a:lstStyle/>
          <a:p>
            <a:r>
              <a:rPr lang="en-GB" sz="3500" b="1">
                <a:solidFill>
                  <a:schemeClr val="bg1"/>
                </a:solidFill>
                <a:latin typeface="Arial"/>
                <a:cs typeface="Arial"/>
              </a:rPr>
              <a:t>Key Achievements 2023 - 2024: Environmental Promotions </a:t>
            </a:r>
          </a:p>
        </p:txBody>
      </p:sp>
      <p:sp>
        <p:nvSpPr>
          <p:cNvPr id="11" name="Rectangle 10">
            <a:extLst>
              <a:ext uri="{FF2B5EF4-FFF2-40B4-BE49-F238E27FC236}">
                <a16:creationId xmlns:a16="http://schemas.microsoft.com/office/drawing/2014/main" id="{97E62B55-CF3A-D4F3-770B-74D5DB649D2C}"/>
              </a:ext>
            </a:extLst>
          </p:cNvPr>
          <p:cNvSpPr/>
          <p:nvPr/>
        </p:nvSpPr>
        <p:spPr>
          <a:xfrm>
            <a:off x="444480" y="5029331"/>
            <a:ext cx="11097103" cy="1539491"/>
          </a:xfrm>
          <a:prstGeom prst="rect">
            <a:avLst/>
          </a:prstGeom>
          <a:solidFill>
            <a:srgbClr val="BA562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Hazeley Heath in 'favourable condition' as a SSSI. This is the highest achievable condition for our protected sites in England. This is due to 20 years of investment and partnership working with the RSPB.  Projects such as fenceless grazing and our approach to public engagement was seen as nationally significant </a:t>
            </a:r>
            <a:endParaRPr lang="en-US" sz="2000">
              <a:solidFill>
                <a:schemeClr val="bg1"/>
              </a:solidFill>
              <a:latin typeface="Arial"/>
              <a:ea typeface="Calibri Light"/>
              <a:cs typeface="Arial"/>
            </a:endParaRPr>
          </a:p>
        </p:txBody>
      </p:sp>
      <p:sp>
        <p:nvSpPr>
          <p:cNvPr id="3" name="Rectangle 2">
            <a:extLst>
              <a:ext uri="{FF2B5EF4-FFF2-40B4-BE49-F238E27FC236}">
                <a16:creationId xmlns:a16="http://schemas.microsoft.com/office/drawing/2014/main" id="{A1354111-64B5-EE46-9BAC-53A356E42898}"/>
              </a:ext>
            </a:extLst>
          </p:cNvPr>
          <p:cNvSpPr/>
          <p:nvPr/>
        </p:nvSpPr>
        <p:spPr>
          <a:xfrm>
            <a:off x="448573" y="3447098"/>
            <a:ext cx="5447551" cy="1346750"/>
          </a:xfrm>
          <a:prstGeom prst="rect">
            <a:avLst/>
          </a:prstGeom>
          <a:solidFill>
            <a:srgbClr val="BA562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2 new international Green Flags Awards were given to </a:t>
            </a:r>
            <a:r>
              <a:rPr lang="en-GB" sz="2000" err="1">
                <a:solidFill>
                  <a:schemeClr val="bg1"/>
                </a:solidFill>
                <a:latin typeface="Arial"/>
                <a:cs typeface="Arial"/>
              </a:rPr>
              <a:t>Edenbrook</a:t>
            </a:r>
            <a:r>
              <a:rPr lang="en-GB" sz="2000">
                <a:solidFill>
                  <a:schemeClr val="bg1"/>
                </a:solidFill>
                <a:latin typeface="Arial"/>
                <a:cs typeface="Arial"/>
              </a:rPr>
              <a:t> Country Parks and Hartland Country Park. Giving a record total of 6 awards this year</a:t>
            </a:r>
          </a:p>
        </p:txBody>
      </p:sp>
      <p:sp>
        <p:nvSpPr>
          <p:cNvPr id="4" name="Rectangle 3">
            <a:extLst>
              <a:ext uri="{FF2B5EF4-FFF2-40B4-BE49-F238E27FC236}">
                <a16:creationId xmlns:a16="http://schemas.microsoft.com/office/drawing/2014/main" id="{9DFFD809-BDCB-A936-AFCB-ACAB095604D4}"/>
              </a:ext>
            </a:extLst>
          </p:cNvPr>
          <p:cNvSpPr/>
          <p:nvPr/>
        </p:nvSpPr>
        <p:spPr>
          <a:xfrm>
            <a:off x="6189727" y="3450248"/>
            <a:ext cx="5358807" cy="1318862"/>
          </a:xfrm>
          <a:prstGeom prst="rect">
            <a:avLst/>
          </a:prstGeom>
          <a:solidFill>
            <a:srgbClr val="BA562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Tree &amp; Woodland Strategy - delivered to enhance biodiversity, adapt and be resilient to climate change, and benefit the health and well-being of the community. </a:t>
            </a:r>
            <a:endParaRPr lang="en-US">
              <a:solidFill>
                <a:schemeClr val="bg1"/>
              </a:solidFill>
              <a:ea typeface="Calibri Light"/>
              <a:cs typeface="Calibri Light"/>
            </a:endParaRPr>
          </a:p>
        </p:txBody>
      </p:sp>
      <p:sp>
        <p:nvSpPr>
          <p:cNvPr id="7" name="Rectangle 6">
            <a:extLst>
              <a:ext uri="{FF2B5EF4-FFF2-40B4-BE49-F238E27FC236}">
                <a16:creationId xmlns:a16="http://schemas.microsoft.com/office/drawing/2014/main" id="{80E1CBCC-E8FE-7F6E-D5FF-609A9C735357}"/>
              </a:ext>
            </a:extLst>
          </p:cNvPr>
          <p:cNvSpPr/>
          <p:nvPr/>
        </p:nvSpPr>
        <p:spPr>
          <a:xfrm>
            <a:off x="6188990" y="1533143"/>
            <a:ext cx="5358131" cy="1723160"/>
          </a:xfrm>
          <a:prstGeom prst="rect">
            <a:avLst/>
          </a:prstGeom>
          <a:solidFill>
            <a:srgbClr val="BA562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We have received £200k in grant funding for biodiversity services including project £90k  for biodiversity net gain readiness  and £100k for practical conservation projects </a:t>
            </a:r>
            <a:endParaRPr lang="en-GB" sz="200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14DCC20-DAAE-4EAC-8860-E82E15853451}"/>
              </a:ext>
            </a:extLst>
          </p:cNvPr>
          <p:cNvSpPr/>
          <p:nvPr/>
        </p:nvSpPr>
        <p:spPr>
          <a:xfrm>
            <a:off x="458462" y="1529749"/>
            <a:ext cx="5430076" cy="1726238"/>
          </a:xfrm>
          <a:prstGeom prst="rect">
            <a:avLst/>
          </a:prstGeom>
          <a:solidFill>
            <a:srgbClr val="BA562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228 volunteers signed up</a:t>
            </a:r>
          </a:p>
          <a:p>
            <a:pPr algn="ctr"/>
            <a:r>
              <a:rPr lang="en-GB" sz="2000">
                <a:solidFill>
                  <a:schemeClr val="bg1"/>
                </a:solidFill>
                <a:latin typeface="Arial"/>
                <a:cs typeface="Arial"/>
              </a:rPr>
              <a:t>102 Volunteering Sessions with 285 attendees</a:t>
            </a:r>
          </a:p>
          <a:p>
            <a:pPr algn="ctr"/>
            <a:r>
              <a:rPr lang="en-GB" sz="2000">
                <a:solidFill>
                  <a:schemeClr val="bg1"/>
                </a:solidFill>
                <a:latin typeface="Arial"/>
                <a:cs typeface="Arial"/>
              </a:rPr>
              <a:t>8 Corporate Volunteer Groups</a:t>
            </a:r>
          </a:p>
          <a:p>
            <a:pPr algn="ctr"/>
            <a:r>
              <a:rPr lang="en-GB" sz="2000">
                <a:solidFill>
                  <a:schemeClr val="bg1"/>
                </a:solidFill>
                <a:latin typeface="Arial"/>
                <a:cs typeface="Arial"/>
              </a:rPr>
              <a:t>Dealt with 1310 Fly Tips</a:t>
            </a:r>
          </a:p>
          <a:p>
            <a:pPr algn="ctr"/>
            <a:r>
              <a:rPr lang="en-GB" sz="2000">
                <a:solidFill>
                  <a:schemeClr val="bg1"/>
                </a:solidFill>
                <a:latin typeface="Arial"/>
                <a:cs typeface="Arial"/>
              </a:rPr>
              <a:t>Collected £27k in Litter Enforcement</a:t>
            </a:r>
            <a:endParaRPr lang="en-GB" sz="2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452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84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C4FCDE-DCD7-E3ED-C76F-A00529DD7E4D}"/>
              </a:ext>
              <a:ext uri="{C183D7F6-B498-43B3-948B-1728B52AA6E4}">
                <adec:decorative xmlns:adec="http://schemas.microsoft.com/office/drawing/2017/decorative" val="1"/>
              </a:ext>
            </a:extLst>
          </p:cNvPr>
          <p:cNvPicPr>
            <a:picLocks noChangeAspect="1"/>
          </p:cNvPicPr>
          <p:nvPr/>
        </p:nvPicPr>
        <p:blipFill>
          <a:blip r:embed="rId2">
            <a:alphaModFix amt="62000"/>
          </a:blip>
          <a:stretch>
            <a:fillRect/>
          </a:stretch>
        </p:blipFill>
        <p:spPr>
          <a:xfrm>
            <a:off x="7761514" y="0"/>
            <a:ext cx="4430486" cy="6858000"/>
          </a:xfrm>
          <a:prstGeom prst="rect">
            <a:avLst/>
          </a:prstGeom>
        </p:spPr>
      </p:pic>
      <p:sp>
        <p:nvSpPr>
          <p:cNvPr id="2" name="Title 1">
            <a:extLst>
              <a:ext uri="{FF2B5EF4-FFF2-40B4-BE49-F238E27FC236}">
                <a16:creationId xmlns:a16="http://schemas.microsoft.com/office/drawing/2014/main" id="{ECA6BBCC-DCFA-4147-95CA-C21EE400EB14}"/>
              </a:ext>
            </a:extLst>
          </p:cNvPr>
          <p:cNvSpPr>
            <a:spLocks noGrp="1"/>
          </p:cNvSpPr>
          <p:nvPr>
            <p:ph type="title"/>
          </p:nvPr>
        </p:nvSpPr>
        <p:spPr>
          <a:xfrm>
            <a:off x="244736" y="3872"/>
            <a:ext cx="9041988" cy="753290"/>
          </a:xfrm>
        </p:spPr>
        <p:txBody>
          <a:bodyPr anchor="ctr">
            <a:normAutofit/>
          </a:bodyPr>
          <a:lstStyle/>
          <a:p>
            <a:r>
              <a:rPr lang="en-GB" sz="3200" dirty="0">
                <a:solidFill>
                  <a:schemeClr val="tx1"/>
                </a:solidFill>
                <a:latin typeface="Arial"/>
                <a:cs typeface="Arial"/>
              </a:rPr>
              <a:t>Events Throughout 2023-2024</a:t>
            </a:r>
          </a:p>
        </p:txBody>
      </p:sp>
      <p:sp>
        <p:nvSpPr>
          <p:cNvPr id="5" name="Rectangle 4">
            <a:extLst>
              <a:ext uri="{FF2B5EF4-FFF2-40B4-BE49-F238E27FC236}">
                <a16:creationId xmlns:a16="http://schemas.microsoft.com/office/drawing/2014/main" id="{A4DFCEB7-981A-D35F-531C-A9237D4F453C}"/>
              </a:ext>
              <a:ext uri="{C183D7F6-B498-43B3-948B-1728B52AA6E4}">
                <adec:decorative xmlns:adec="http://schemas.microsoft.com/office/drawing/2017/decorative" val="1"/>
              </a:ext>
            </a:extLst>
          </p:cNvPr>
          <p:cNvSpPr/>
          <p:nvPr/>
        </p:nvSpPr>
        <p:spPr>
          <a:xfrm>
            <a:off x="228600" y="624115"/>
            <a:ext cx="7380514" cy="6248399"/>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2000" b="1" dirty="0">
              <a:solidFill>
                <a:schemeClr val="bg1"/>
              </a:solidFill>
              <a:latin typeface="Arial"/>
              <a:cs typeface="Arial"/>
            </a:endParaRPr>
          </a:p>
          <a:p>
            <a:r>
              <a:rPr lang="en-GB" b="1" dirty="0">
                <a:solidFill>
                  <a:schemeClr val="bg1"/>
                </a:solidFill>
                <a:latin typeface="Arial"/>
                <a:cs typeface="Arial"/>
              </a:rPr>
              <a:t>June ‘23 </a:t>
            </a:r>
            <a:endParaRPr lang="en-GB">
              <a:solidFill>
                <a:schemeClr val="bg1"/>
              </a:solidFill>
              <a:latin typeface="Arial"/>
              <a:ea typeface="Calibri Light"/>
              <a:cs typeface="Calibri Light"/>
            </a:endParaRPr>
          </a:p>
          <a:p>
            <a:pPr marL="342900" indent="-342900">
              <a:buFont typeface="Calibri"/>
              <a:buChar char="-"/>
            </a:pPr>
            <a:r>
              <a:rPr lang="en-GB" dirty="0">
                <a:solidFill>
                  <a:schemeClr val="bg1"/>
                </a:solidFill>
                <a:latin typeface="Arial"/>
                <a:cs typeface="Arial"/>
              </a:rPr>
              <a:t>Low-Cost Home Ownership event to promote low-cost home ownership including shared ownership options held at the Council offices with over 150 people attending</a:t>
            </a:r>
          </a:p>
          <a:p>
            <a:pPr marL="342900" indent="-342900">
              <a:buFont typeface="Calibri"/>
              <a:buChar char="-"/>
            </a:pPr>
            <a:r>
              <a:rPr lang="en-GB" dirty="0">
                <a:solidFill>
                  <a:schemeClr val="bg1"/>
                </a:solidFill>
                <a:latin typeface="Arial"/>
                <a:cs typeface="Arial"/>
              </a:rPr>
              <a:t>Yateley Community Fair</a:t>
            </a:r>
            <a:endParaRPr lang="en-US">
              <a:solidFill>
                <a:schemeClr val="bg1"/>
              </a:solidFill>
              <a:latin typeface="Arial"/>
              <a:cs typeface="Arial"/>
            </a:endParaRPr>
          </a:p>
          <a:p>
            <a:pPr marL="342900" indent="-342900">
              <a:buFont typeface="Calibri"/>
              <a:buChar char="-"/>
            </a:pPr>
            <a:r>
              <a:rPr lang="en-GB" dirty="0">
                <a:solidFill>
                  <a:schemeClr val="bg1"/>
                </a:solidFill>
                <a:latin typeface="Arial"/>
                <a:cs typeface="Arial"/>
              </a:rPr>
              <a:t>Hook Schools Summer Fair &amp; Greening Day</a:t>
            </a:r>
          </a:p>
          <a:p>
            <a:r>
              <a:rPr lang="en-GB" b="1" dirty="0">
                <a:solidFill>
                  <a:schemeClr val="bg1"/>
                </a:solidFill>
                <a:latin typeface="Arial"/>
                <a:cs typeface="Arial"/>
              </a:rPr>
              <a:t>Aug '23 </a:t>
            </a:r>
            <a:endParaRPr lang="en-GB" b="1">
              <a:solidFill>
                <a:schemeClr val="bg1"/>
              </a:solidFill>
              <a:latin typeface="Arial" panose="020B0604020202020204" pitchFamily="34" charset="0"/>
              <a:cs typeface="Arial" panose="020B0604020202020204" pitchFamily="34" charset="0"/>
            </a:endParaRPr>
          </a:p>
          <a:p>
            <a:pPr marL="342900" indent="-342900">
              <a:buFont typeface="Calibri"/>
              <a:buChar char="-"/>
            </a:pPr>
            <a:r>
              <a:rPr lang="en-GB" dirty="0">
                <a:solidFill>
                  <a:schemeClr val="bg1"/>
                </a:solidFill>
                <a:latin typeface="Arial"/>
                <a:cs typeface="Arial"/>
              </a:rPr>
              <a:t>Ukraine Independence Day celebrations</a:t>
            </a:r>
            <a:endParaRPr lang="en-GB">
              <a:solidFill>
                <a:schemeClr val="bg1"/>
              </a:solidFill>
              <a:latin typeface="Arial" panose="020B0604020202020204" pitchFamily="34" charset="0"/>
              <a:cs typeface="Arial" panose="020B0604020202020204" pitchFamily="34" charset="0"/>
            </a:endParaRPr>
          </a:p>
          <a:p>
            <a:pPr marL="342900" indent="-342900">
              <a:buFont typeface="Calibri"/>
              <a:buChar char="-"/>
            </a:pPr>
            <a:r>
              <a:rPr lang="en-GB" dirty="0">
                <a:solidFill>
                  <a:schemeClr val="bg1"/>
                </a:solidFill>
                <a:latin typeface="Arial"/>
                <a:cs typeface="Arial"/>
              </a:rPr>
              <a:t>BioBlitz at </a:t>
            </a:r>
            <a:r>
              <a:rPr lang="en-GB" err="1">
                <a:solidFill>
                  <a:schemeClr val="bg1"/>
                </a:solidFill>
                <a:latin typeface="Arial"/>
                <a:cs typeface="Arial"/>
              </a:rPr>
              <a:t>Edenbrook</a:t>
            </a:r>
            <a:r>
              <a:rPr lang="en-GB" dirty="0">
                <a:solidFill>
                  <a:schemeClr val="bg1"/>
                </a:solidFill>
                <a:latin typeface="Arial"/>
                <a:cs typeface="Arial"/>
              </a:rPr>
              <a:t> Country Park</a:t>
            </a:r>
          </a:p>
          <a:p>
            <a:r>
              <a:rPr lang="en-GB" b="1" dirty="0">
                <a:solidFill>
                  <a:schemeClr val="bg1"/>
                </a:solidFill>
                <a:latin typeface="Arial"/>
                <a:cs typeface="Arial"/>
              </a:rPr>
              <a:t>Sept '23-  </a:t>
            </a:r>
          </a:p>
          <a:p>
            <a:pPr marL="342900" indent="-342900">
              <a:buFont typeface="Calibri"/>
              <a:buChar char="-"/>
            </a:pPr>
            <a:r>
              <a:rPr lang="en-GB" dirty="0">
                <a:solidFill>
                  <a:schemeClr val="bg1"/>
                </a:solidFill>
                <a:latin typeface="Arial"/>
                <a:cs typeface="Arial"/>
              </a:rPr>
              <a:t>2 sessions of Landlord training around the Renters Reform Bill and to update on changes to legislation</a:t>
            </a:r>
          </a:p>
          <a:p>
            <a:pPr marL="342900" indent="-342900">
              <a:buFont typeface="Calibri"/>
              <a:buChar char="-"/>
            </a:pPr>
            <a:r>
              <a:rPr lang="en-GB" dirty="0">
                <a:solidFill>
                  <a:schemeClr val="bg1"/>
                </a:solidFill>
                <a:latin typeface="Arial"/>
                <a:cs typeface="Arial"/>
              </a:rPr>
              <a:t>Harvest Festival @ Hart's Green Garden</a:t>
            </a:r>
          </a:p>
          <a:p>
            <a:r>
              <a:rPr lang="en-GB" b="1" dirty="0">
                <a:solidFill>
                  <a:schemeClr val="bg1"/>
                </a:solidFill>
                <a:latin typeface="Arial"/>
                <a:cs typeface="Arial"/>
              </a:rPr>
              <a:t>Dec '23 </a:t>
            </a:r>
          </a:p>
          <a:p>
            <a:pPr marL="285750" indent="-285750">
              <a:buFont typeface="Calibri"/>
              <a:buChar char="-"/>
            </a:pPr>
            <a:r>
              <a:rPr lang="en-GB" dirty="0">
                <a:solidFill>
                  <a:schemeClr val="bg1"/>
                </a:solidFill>
                <a:latin typeface="Arial"/>
                <a:cs typeface="Arial"/>
              </a:rPr>
              <a:t>Ukrainian stall at Fleet Christmas Market</a:t>
            </a:r>
          </a:p>
          <a:p>
            <a:r>
              <a:rPr lang="en-GB" b="1" dirty="0">
                <a:solidFill>
                  <a:schemeClr val="bg1"/>
                </a:solidFill>
                <a:latin typeface="Arial"/>
                <a:cs typeface="Arial"/>
              </a:rPr>
              <a:t>Mar 24</a:t>
            </a:r>
          </a:p>
          <a:p>
            <a:pPr marL="342900" indent="-342900">
              <a:buFont typeface="Calibri"/>
              <a:buChar char="-"/>
            </a:pPr>
            <a:r>
              <a:rPr lang="en-GB" dirty="0">
                <a:solidFill>
                  <a:schemeClr val="bg1"/>
                </a:solidFill>
                <a:latin typeface="Arial"/>
                <a:cs typeface="Arial"/>
              </a:rPr>
              <a:t>Think Safe at Calthorpe Park School</a:t>
            </a:r>
          </a:p>
          <a:p>
            <a:pPr marL="342900" indent="-342900">
              <a:buFont typeface="Calibri"/>
              <a:buChar char="-"/>
            </a:pPr>
            <a:endParaRPr lang="en-GB" dirty="0">
              <a:solidFill>
                <a:schemeClr val="bg1"/>
              </a:solidFill>
              <a:latin typeface="Arial"/>
              <a:cs typeface="Arial"/>
            </a:endParaRPr>
          </a:p>
          <a:p>
            <a:r>
              <a:rPr lang="en-GB" dirty="0">
                <a:solidFill>
                  <a:schemeClr val="bg1"/>
                </a:solidFill>
                <a:latin typeface="Arial"/>
                <a:cs typeface="Arial"/>
              </a:rPr>
              <a:t>Stay Safe events in May, June and November 2023</a:t>
            </a:r>
          </a:p>
          <a:p>
            <a:endParaRPr lang="en-GB" dirty="0">
              <a:solidFill>
                <a:schemeClr val="bg1"/>
              </a:solidFill>
              <a:latin typeface="Arial"/>
              <a:cs typeface="Arial"/>
            </a:endParaRPr>
          </a:p>
          <a:p>
            <a:r>
              <a:rPr lang="en-GB" dirty="0">
                <a:solidFill>
                  <a:schemeClr val="bg1"/>
                </a:solidFill>
                <a:latin typeface="Arial"/>
                <a:cs typeface="Arial"/>
              </a:rPr>
              <a:t>5 Health/Education Walks across Hart's Countryside Sites throughout the year.</a:t>
            </a:r>
          </a:p>
          <a:p>
            <a:endParaRPr lang="en-GB" sz="1600">
              <a:solidFill>
                <a:schemeClr val="bg1"/>
              </a:solidFill>
              <a:latin typeface="Arial"/>
              <a:cs typeface="Arial"/>
            </a:endParaRPr>
          </a:p>
        </p:txBody>
      </p:sp>
    </p:spTree>
    <p:extLst>
      <p:ext uri="{BB962C8B-B14F-4D97-AF65-F5344CB8AC3E}">
        <p14:creationId xmlns:p14="http://schemas.microsoft.com/office/powerpoint/2010/main" val="985039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F69E1-06DD-E781-57A0-C51D7BFDD51D}"/>
              </a:ext>
            </a:extLst>
          </p:cNvPr>
          <p:cNvSpPr>
            <a:spLocks noGrp="1"/>
          </p:cNvSpPr>
          <p:nvPr>
            <p:ph type="title"/>
          </p:nvPr>
        </p:nvSpPr>
        <p:spPr>
          <a:xfrm>
            <a:off x="191699" y="12095"/>
            <a:ext cx="10515600" cy="769183"/>
          </a:xfrm>
        </p:spPr>
        <p:txBody>
          <a:bodyPr>
            <a:normAutofit/>
          </a:bodyPr>
          <a:lstStyle/>
          <a:p>
            <a:r>
              <a:rPr lang="en-GB" sz="3500" b="1">
                <a:solidFill>
                  <a:schemeClr val="tx1"/>
                </a:solidFill>
                <a:latin typeface="Arial" panose="020B0604020202020204" pitchFamily="34" charset="0"/>
                <a:cs typeface="Arial" panose="020B0604020202020204" pitchFamily="34" charset="0"/>
              </a:rPr>
              <a:t>Partnership Working</a:t>
            </a:r>
          </a:p>
        </p:txBody>
      </p:sp>
      <p:sp>
        <p:nvSpPr>
          <p:cNvPr id="11" name="Rectangle 10">
            <a:extLst>
              <a:ext uri="{FF2B5EF4-FFF2-40B4-BE49-F238E27FC236}">
                <a16:creationId xmlns:a16="http://schemas.microsoft.com/office/drawing/2014/main" id="{C83F34AC-DD25-AA78-EA86-B92F9EF6F7D6}"/>
              </a:ext>
              <a:ext uri="{C183D7F6-B498-43B3-948B-1728B52AA6E4}">
                <adec:decorative xmlns:adec="http://schemas.microsoft.com/office/drawing/2017/decorative" val="1"/>
              </a:ext>
            </a:extLst>
          </p:cNvPr>
          <p:cNvSpPr/>
          <p:nvPr/>
        </p:nvSpPr>
        <p:spPr>
          <a:xfrm>
            <a:off x="7199689" y="12245"/>
            <a:ext cx="4992311" cy="1549786"/>
          </a:xfrm>
          <a:prstGeom prst="rect">
            <a:avLst/>
          </a:prstGeom>
          <a:solidFill>
            <a:srgbClr val="FBA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ED1B5A0-C836-3F67-FA45-A39663C8DE8F}"/>
              </a:ext>
              <a:ext uri="{C183D7F6-B498-43B3-948B-1728B52AA6E4}">
                <adec:decorative xmlns:adec="http://schemas.microsoft.com/office/drawing/2017/decorative" val="1"/>
              </a:ext>
            </a:extLst>
          </p:cNvPr>
          <p:cNvSpPr/>
          <p:nvPr/>
        </p:nvSpPr>
        <p:spPr>
          <a:xfrm>
            <a:off x="7199689" y="5592726"/>
            <a:ext cx="4992311" cy="1265274"/>
          </a:xfrm>
          <a:prstGeom prst="rect">
            <a:avLst/>
          </a:prstGeom>
          <a:solidFill>
            <a:srgbClr val="A85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5ACD521B-876C-A43B-A387-11A2618CDB89}"/>
              </a:ext>
              <a:ext uri="{C183D7F6-B498-43B3-948B-1728B52AA6E4}">
                <adec:decorative xmlns:adec="http://schemas.microsoft.com/office/drawing/2017/decorative" val="1"/>
              </a:ext>
            </a:extLst>
          </p:cNvPr>
          <p:cNvPicPr>
            <a:picLocks noChangeAspect="1"/>
          </p:cNvPicPr>
          <p:nvPr/>
        </p:nvPicPr>
        <p:blipFill rotWithShape="1">
          <a:blip r:embed="rId3"/>
          <a:srcRect t="12379" b="26075"/>
          <a:stretch/>
        </p:blipFill>
        <p:spPr>
          <a:xfrm>
            <a:off x="7199689" y="1700772"/>
            <a:ext cx="4992311" cy="3753212"/>
          </a:xfrm>
          <a:prstGeom prst="rect">
            <a:avLst/>
          </a:prstGeom>
        </p:spPr>
      </p:pic>
      <p:sp>
        <p:nvSpPr>
          <p:cNvPr id="4" name="Rectangle 3">
            <a:extLst>
              <a:ext uri="{FF2B5EF4-FFF2-40B4-BE49-F238E27FC236}">
                <a16:creationId xmlns:a16="http://schemas.microsoft.com/office/drawing/2014/main" id="{C5E0792E-37E0-771F-4A08-59A8C57893A6}"/>
              </a:ext>
              <a:ext uri="{C183D7F6-B498-43B3-948B-1728B52AA6E4}">
                <adec:decorative xmlns:adec="http://schemas.microsoft.com/office/drawing/2017/decorative" val="1"/>
              </a:ext>
            </a:extLst>
          </p:cNvPr>
          <p:cNvSpPr/>
          <p:nvPr/>
        </p:nvSpPr>
        <p:spPr>
          <a:xfrm>
            <a:off x="191699" y="768049"/>
            <a:ext cx="6887643" cy="6091327"/>
          </a:xfrm>
          <a:prstGeom prst="rect">
            <a:avLst/>
          </a:prstGeom>
          <a:solidFill>
            <a:srgbClr val="FBA5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7000"/>
              </a:lnSpc>
              <a:spcAft>
                <a:spcPts val="800"/>
              </a:spcAft>
              <a:tabLst>
                <a:tab pos="5731510" algn="r"/>
              </a:tabLst>
            </a:pPr>
            <a:r>
              <a:rPr lang="en-GB" sz="1800" kern="100">
                <a:solidFill>
                  <a:srgbClr val="000000"/>
                </a:solidFill>
                <a:effectLst/>
                <a:latin typeface="Arial"/>
                <a:ea typeface="Calibri"/>
                <a:cs typeface="Times New Roman"/>
              </a:rPr>
              <a:t>The Strategy and Development team supported Action Hampshire’s successful bid for Rural Housing Enabler funding and participate in the RHE Steering Group.</a:t>
            </a:r>
            <a:endParaRPr lang="en-GB" sz="1800" kern="100">
              <a:effectLst/>
              <a:latin typeface="Arial"/>
              <a:ea typeface="Calibri"/>
              <a:cs typeface="Times New Roman"/>
            </a:endParaRPr>
          </a:p>
          <a:p>
            <a:pPr>
              <a:lnSpc>
                <a:spcPct val="107000"/>
              </a:lnSpc>
              <a:spcAft>
                <a:spcPts val="800"/>
              </a:spcAft>
              <a:tabLst>
                <a:tab pos="5731510" algn="r"/>
              </a:tabLst>
            </a:pPr>
            <a:r>
              <a:rPr lang="en-GB" kern="100">
                <a:solidFill>
                  <a:srgbClr val="000000"/>
                </a:solidFill>
                <a:latin typeface="Arial"/>
                <a:ea typeface="Calibri"/>
                <a:cs typeface="Times New Roman"/>
              </a:rPr>
              <a:t>Community Projects and Partnerships team continue to partner with local armed forces support organisations, strengthening our working relationships and demonstrating our commitment to the Armed Forces Covenant.</a:t>
            </a:r>
          </a:p>
          <a:p>
            <a:pPr>
              <a:lnSpc>
                <a:spcPct val="107000"/>
              </a:lnSpc>
              <a:spcAft>
                <a:spcPts val="800"/>
              </a:spcAft>
              <a:tabLst>
                <a:tab pos="5731510" algn="r"/>
              </a:tabLst>
            </a:pPr>
            <a:r>
              <a:rPr lang="en-GB" sz="1800" kern="100">
                <a:solidFill>
                  <a:srgbClr val="000000"/>
                </a:solidFill>
                <a:effectLst/>
                <a:latin typeface="Arial"/>
                <a:ea typeface="Calibri"/>
                <a:cs typeface="Times New Roman"/>
              </a:rPr>
              <a:t>Strategy and Development officers continue to play an active role in supporting local communities and Parish Councils to bring forward rural exception sites in 5 rural areas, one of which completed recently</a:t>
            </a:r>
            <a:r>
              <a:rPr lang="en-GB" kern="100">
                <a:solidFill>
                  <a:srgbClr val="000000"/>
                </a:solidFill>
                <a:latin typeface="Arial"/>
                <a:ea typeface="Calibri"/>
                <a:cs typeface="Times New Roman"/>
              </a:rPr>
              <a:t> proving new affordable homes</a:t>
            </a:r>
            <a:r>
              <a:rPr lang="en-GB" sz="1800" kern="100">
                <a:solidFill>
                  <a:srgbClr val="000000"/>
                </a:solidFill>
                <a:effectLst/>
                <a:latin typeface="Arial"/>
                <a:ea typeface="Calibri"/>
                <a:cs typeface="Times New Roman"/>
              </a:rPr>
              <a:t>.</a:t>
            </a:r>
          </a:p>
          <a:p>
            <a:pPr>
              <a:lnSpc>
                <a:spcPct val="107000"/>
              </a:lnSpc>
              <a:spcAft>
                <a:spcPts val="800"/>
              </a:spcAft>
              <a:tabLst>
                <a:tab pos="5731510" algn="r"/>
              </a:tabLst>
            </a:pPr>
            <a:r>
              <a:rPr lang="en-GB" kern="100">
                <a:solidFill>
                  <a:srgbClr val="000000"/>
                </a:solidFill>
                <a:latin typeface="Arial"/>
                <a:ea typeface="Calibri"/>
                <a:cs typeface="Times New Roman"/>
              </a:rPr>
              <a:t>Community Projects and Partnerships team grew the Here for Hart network across more organisations and facilitated partnership working across Hart, particularly youth services.</a:t>
            </a:r>
          </a:p>
          <a:p>
            <a:pPr>
              <a:tabLst>
                <a:tab pos="5731510" algn="r"/>
              </a:tabLst>
            </a:pPr>
            <a:r>
              <a:rPr lang="en-GB" kern="100">
                <a:solidFill>
                  <a:srgbClr val="000000"/>
                </a:solidFill>
                <a:latin typeface="Arial"/>
                <a:ea typeface="Calibri"/>
                <a:cs typeface="Arial"/>
              </a:rPr>
              <a:t>Worked with Yateley Town Council to reinstate a pond at Royal Oak Valley</a:t>
            </a:r>
            <a:endParaRPr lang="en-GB">
              <a:ea typeface="Calibri"/>
              <a:cs typeface="Calibri Light" panose="020F0302020204030204"/>
            </a:endParaRPr>
          </a:p>
          <a:p>
            <a:pPr>
              <a:tabLst>
                <a:tab pos="5731510" algn="r"/>
              </a:tabLst>
            </a:pPr>
            <a:endParaRPr lang="en-GB" kern="100">
              <a:solidFill>
                <a:srgbClr val="000000"/>
              </a:solidFill>
              <a:latin typeface="Arial"/>
              <a:ea typeface="Calibri"/>
              <a:cs typeface="Arial"/>
            </a:endParaRPr>
          </a:p>
          <a:p>
            <a:pPr>
              <a:tabLst>
                <a:tab pos="5731510" algn="r"/>
              </a:tabLst>
            </a:pPr>
            <a:r>
              <a:rPr lang="en-GB" kern="100">
                <a:solidFill>
                  <a:srgbClr val="000000"/>
                </a:solidFill>
                <a:latin typeface="Arial"/>
                <a:ea typeface="Calibri"/>
                <a:cs typeface="Arial"/>
              </a:rPr>
              <a:t>Signed a Memorandum of Agreement with Odiham Parish Council</a:t>
            </a:r>
            <a:endParaRPr lang="en-GB">
              <a:ea typeface="Calibri"/>
              <a:cs typeface="Calibri Light" panose="020F0302020204030204"/>
            </a:endParaRPr>
          </a:p>
          <a:p>
            <a:pPr>
              <a:tabLst>
                <a:tab pos="5731510" algn="r"/>
              </a:tabLst>
            </a:pPr>
            <a:r>
              <a:rPr lang="en-GB" kern="100">
                <a:solidFill>
                  <a:srgbClr val="000000"/>
                </a:solidFill>
                <a:latin typeface="Arial"/>
                <a:ea typeface="Calibri"/>
                <a:cs typeface="Arial"/>
              </a:rPr>
              <a:t>Working with the RSPB to graze cattle at Hazeley Heath </a:t>
            </a:r>
            <a:endParaRPr lang="en-GB">
              <a:ea typeface="Calibri"/>
              <a:cs typeface="Calibri Light" panose="020F0302020204030204"/>
            </a:endParaRPr>
          </a:p>
        </p:txBody>
      </p:sp>
    </p:spTree>
    <p:extLst>
      <p:ext uri="{BB962C8B-B14F-4D97-AF65-F5344CB8AC3E}">
        <p14:creationId xmlns:p14="http://schemas.microsoft.com/office/powerpoint/2010/main" val="448842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238417"/>
            <a:ext cx="8131629" cy="6402128"/>
          </a:xfrm>
          <a:prstGeom prst="rect">
            <a:avLst/>
          </a:prstGeom>
          <a:solidFill>
            <a:srgbClr val="528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206828" y="629093"/>
            <a:ext cx="10515600" cy="527278"/>
          </a:xfrm>
        </p:spPr>
        <p:txBody>
          <a:bodyPr>
            <a:normAutofit fontScale="90000"/>
          </a:bodyPr>
          <a:lstStyle/>
          <a:p>
            <a:r>
              <a:rPr lang="en-GB" sz="3500" b="1" dirty="0">
                <a:solidFill>
                  <a:schemeClr val="bg1"/>
                </a:solidFill>
                <a:latin typeface="Arial" panose="020B0604020202020204" pitchFamily="34" charset="0"/>
                <a:cs typeface="Arial" panose="020B0604020202020204" pitchFamily="34" charset="0"/>
              </a:rPr>
              <a:t>Grants</a:t>
            </a:r>
          </a:p>
        </p:txBody>
      </p:sp>
      <p:sp>
        <p:nvSpPr>
          <p:cNvPr id="3" name="Content Placeholder 2">
            <a:extLst>
              <a:ext uri="{FF2B5EF4-FFF2-40B4-BE49-F238E27FC236}">
                <a16:creationId xmlns:a16="http://schemas.microsoft.com/office/drawing/2014/main" id="{A2B7B61B-FE96-34C4-B206-10B3F9B463B4}"/>
              </a:ext>
            </a:extLst>
          </p:cNvPr>
          <p:cNvSpPr>
            <a:spLocks noGrp="1"/>
          </p:cNvSpPr>
          <p:nvPr>
            <p:ph idx="1"/>
          </p:nvPr>
        </p:nvSpPr>
        <p:spPr>
          <a:xfrm>
            <a:off x="206828" y="1370903"/>
            <a:ext cx="7636330" cy="5256486"/>
          </a:xfrm>
        </p:spPr>
        <p:txBody>
          <a:bodyPr vert="horz" lIns="91440" tIns="45720" rIns="91440" bIns="45720" rtlCol="0" anchor="t">
            <a:normAutofit/>
          </a:bodyPr>
          <a:lstStyle/>
          <a:p>
            <a:pPr marL="0" indent="0">
              <a:buNone/>
            </a:pPr>
            <a:r>
              <a:rPr lang="en-GB" sz="2000" dirty="0">
                <a:solidFill>
                  <a:schemeClr val="bg1"/>
                </a:solidFill>
                <a:latin typeface="Arial"/>
                <a:cs typeface="Arial"/>
              </a:rPr>
              <a:t>Winter Grant awarded to local organisations providing services to residents due to the Cost of Living Crisis</a:t>
            </a:r>
          </a:p>
          <a:p>
            <a:pPr marL="0" indent="0" fontAlgn="base">
              <a:buNone/>
            </a:pPr>
            <a:r>
              <a:rPr lang="en-GB" sz="2000" dirty="0">
                <a:solidFill>
                  <a:schemeClr val="bg1"/>
                </a:solidFill>
                <a:latin typeface="Arial"/>
                <a:cs typeface="Arial"/>
              </a:rPr>
              <a:t>Central Government and </a:t>
            </a:r>
            <a:r>
              <a:rPr lang="en-GB" sz="2000" kern="100" dirty="0">
                <a:solidFill>
                  <a:schemeClr val="bg1"/>
                </a:solidFill>
                <a:effectLst/>
                <a:latin typeface="Arial"/>
                <a:ea typeface="Calibri"/>
                <a:cs typeface="Arial"/>
              </a:rPr>
              <a:t>Hampshire County Council </a:t>
            </a:r>
            <a:r>
              <a:rPr lang="en-GB" sz="2000" dirty="0">
                <a:solidFill>
                  <a:schemeClr val="bg1"/>
                </a:solidFill>
                <a:latin typeface="Arial"/>
                <a:cs typeface="Arial"/>
              </a:rPr>
              <a:t>funding given to enable events and projects that enhance the social integration of Ukrainian guests into our community</a:t>
            </a:r>
          </a:p>
          <a:p>
            <a:pPr marL="0" indent="0" fontAlgn="base">
              <a:buNone/>
            </a:pPr>
            <a:r>
              <a:rPr lang="en-GB" sz="2000" kern="100" dirty="0">
                <a:solidFill>
                  <a:schemeClr val="bg1"/>
                </a:solidFill>
                <a:effectLst/>
                <a:latin typeface="Arial"/>
                <a:ea typeface="Calibri"/>
                <a:cs typeface="Arial"/>
              </a:rPr>
              <a:t>31 households in </a:t>
            </a:r>
            <a:r>
              <a:rPr lang="en-GB" sz="2000" kern="100" dirty="0">
                <a:solidFill>
                  <a:schemeClr val="bg1"/>
                </a:solidFill>
                <a:latin typeface="Arial"/>
                <a:ea typeface="Calibri"/>
                <a:cs typeface="Arial"/>
              </a:rPr>
              <a:t>extreme hardship</a:t>
            </a:r>
            <a:r>
              <a:rPr lang="en-GB" sz="2000" kern="100" dirty="0">
                <a:solidFill>
                  <a:schemeClr val="bg1"/>
                </a:solidFill>
                <a:effectLst/>
                <a:latin typeface="Arial"/>
                <a:ea typeface="Calibri"/>
                <a:cs typeface="Arial"/>
              </a:rPr>
              <a:t> assisted with small one-off grants to help alleviate the </a:t>
            </a:r>
            <a:r>
              <a:rPr lang="en-GB" sz="2000" kern="100" dirty="0">
                <a:solidFill>
                  <a:schemeClr val="bg1"/>
                </a:solidFill>
                <a:latin typeface="Arial"/>
                <a:ea typeface="Calibri"/>
                <a:cs typeface="Arial"/>
              </a:rPr>
              <a:t>housing related crisis</a:t>
            </a:r>
            <a:r>
              <a:rPr lang="en-GB" sz="2000" kern="100" dirty="0">
                <a:solidFill>
                  <a:schemeClr val="bg1"/>
                </a:solidFill>
                <a:effectLst/>
                <a:latin typeface="Arial"/>
                <a:ea typeface="Calibri"/>
                <a:cs typeface="Arial"/>
              </a:rPr>
              <a:t> with grant given by Hampshire County Council and central Government</a:t>
            </a:r>
            <a:r>
              <a:rPr lang="en-GB" sz="2000" kern="100" dirty="0">
                <a:solidFill>
                  <a:schemeClr val="bg1"/>
                </a:solidFill>
                <a:latin typeface="Arial"/>
                <a:ea typeface="Calibri"/>
                <a:cs typeface="Arial"/>
              </a:rPr>
              <a:t> as part of the Household Support fund.</a:t>
            </a:r>
          </a:p>
          <a:p>
            <a:pPr marL="0" indent="0" fontAlgn="base">
              <a:buNone/>
            </a:pPr>
            <a:r>
              <a:rPr lang="en-GB" sz="2100" dirty="0">
                <a:solidFill>
                  <a:schemeClr val="bg1"/>
                </a:solidFill>
                <a:latin typeface="Arial"/>
                <a:ea typeface="Calibri"/>
                <a:cs typeface="Arial"/>
              </a:rPr>
              <a:t>7 Countryside Grants adding up in value to £29k were awarded to help support communities to deliver projects providing health and wellbeing, biodiversity, sustainability, and educational benefits.  More details can be found on </a:t>
            </a:r>
            <a:r>
              <a:rPr lang="en-GB" sz="2100" dirty="0">
                <a:solidFill>
                  <a:schemeClr val="bg1"/>
                </a:solidFill>
                <a:ea typeface="+mn-lt"/>
                <a:cs typeface="+mn-lt"/>
                <a:hlinkClick r:id="rId2">
                  <a:extLst>
                    <a:ext uri="{A12FA001-AC4F-418D-AE19-62706E023703}">
                      <ahyp:hlinkClr xmlns:ahyp="http://schemas.microsoft.com/office/drawing/2018/hyperlinkcolor" val="tx"/>
                    </a:ext>
                  </a:extLst>
                </a:hlinkClick>
              </a:rPr>
              <a:t>Community grant winners announced | Hart District Council</a:t>
            </a:r>
            <a:r>
              <a:rPr lang="en-GB" sz="2100" dirty="0">
                <a:solidFill>
                  <a:schemeClr val="bg1"/>
                </a:solidFill>
                <a:latin typeface="Arial"/>
                <a:ea typeface="Calibri"/>
                <a:cs typeface="Arial"/>
              </a:rPr>
              <a:t> to apply </a:t>
            </a:r>
            <a:r>
              <a:rPr lang="en-GB" sz="2100" dirty="0">
                <a:solidFill>
                  <a:schemeClr val="bg1"/>
                </a:solidFill>
                <a:ea typeface="+mn-lt"/>
                <a:cs typeface="+mn-lt"/>
                <a:hlinkClick r:id="rId3">
                  <a:extLst>
                    <a:ext uri="{A12FA001-AC4F-418D-AE19-62706E023703}">
                      <ahyp:hlinkClr xmlns:ahyp="http://schemas.microsoft.com/office/drawing/2018/hyperlinkcolor" val="tx"/>
                    </a:ext>
                  </a:extLst>
                </a:hlinkClick>
              </a:rPr>
              <a:t>Community grants scheme | Hart District Council</a:t>
            </a:r>
          </a:p>
          <a:p>
            <a:pPr marL="0" indent="0" fontAlgn="base">
              <a:buNone/>
            </a:pPr>
            <a:endParaRPr lang="en-GB" sz="2000">
              <a:solidFill>
                <a:schemeClr val="bg1"/>
              </a:solidFill>
              <a:latin typeface="Arial" panose="020B0604020202020204" pitchFamily="34" charset="0"/>
              <a:cs typeface="Arial" panose="020B0604020202020204" pitchFamily="34" charset="0"/>
            </a:endParaRPr>
          </a:p>
          <a:p>
            <a:pPr fontAlgn="base">
              <a:buFontTx/>
              <a:buChar char="-"/>
            </a:pPr>
            <a:endParaRPr lang="en-GB">
              <a:solidFill>
                <a:srgbClr val="262626"/>
              </a:solidFill>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marL="0" indent="0" algn="l" fontAlgn="base">
              <a:buNone/>
            </a:pPr>
            <a:endParaRPr lang="en-GB" sz="2400">
              <a:solidFill>
                <a:srgbClr val="FFFFFF"/>
              </a:solidFill>
              <a:latin typeface="Arial" panose="020B0604020202020204" pitchFamily="34" charset="0"/>
              <a:cs typeface="Arial" panose="020B0604020202020204" pitchFamily="34" charset="0"/>
            </a:endParaRPr>
          </a:p>
          <a:p>
            <a:endParaRPr lang="en-GB">
              <a:solidFill>
                <a:srgbClr val="262626"/>
              </a:solidFill>
              <a:latin typeface="Calibri Light" panose="020F0302020204030204"/>
              <a:ea typeface="Calibri Light" panose="020F0302020204030204"/>
              <a:cs typeface="Calibri Light" panose="020F0302020204030204"/>
            </a:endParaRPr>
          </a:p>
        </p:txBody>
      </p:sp>
      <p:pic>
        <p:nvPicPr>
          <p:cNvPr id="1026" name="Picture 2">
            <a:extLst>
              <a:ext uri="{FF2B5EF4-FFF2-40B4-BE49-F238E27FC236}">
                <a16:creationId xmlns:a16="http://schemas.microsoft.com/office/drawing/2014/main" id="{BDCBE672-FDA6-713E-8B5E-502E47C5B59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6993" y="629093"/>
            <a:ext cx="2857500" cy="21431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62D147B-72E8-FDE9-4AEF-A47F3419599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1855" y="2772218"/>
            <a:ext cx="2872637" cy="172358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ACEC023-D7CD-97ED-19F0-0C89B59CB75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575223" y="4495800"/>
            <a:ext cx="2879269" cy="1890745"/>
          </a:xfrm>
          <a:prstGeom prst="rect">
            <a:avLst/>
          </a:prstGeom>
          <a:effectLst>
            <a:softEdge rad="127000"/>
          </a:effectLst>
        </p:spPr>
      </p:pic>
    </p:spTree>
    <p:extLst>
      <p:ext uri="{BB962C8B-B14F-4D97-AF65-F5344CB8AC3E}">
        <p14:creationId xmlns:p14="http://schemas.microsoft.com/office/powerpoint/2010/main" val="1370137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ommunity fun day at Edenbrook Country Park - Essential Surrey &amp; SW London">
            <a:extLst>
              <a:ext uri="{FF2B5EF4-FFF2-40B4-BE49-F238E27FC236}">
                <a16:creationId xmlns:a16="http://schemas.microsoft.com/office/drawing/2014/main" id="{59ECBA4E-3C14-CFA4-866F-85A7DB2663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87" b="11568"/>
          <a:stretch/>
        </p:blipFill>
        <p:spPr bwMode="auto">
          <a:xfrm>
            <a:off x="20" y="10"/>
            <a:ext cx="12191980" cy="4212698"/>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30">
            <a:extLst>
              <a:ext uri="{FF2B5EF4-FFF2-40B4-BE49-F238E27FC236}">
                <a16:creationId xmlns:a16="http://schemas.microsoft.com/office/drawing/2014/main" id="{7D2BFFD5-490F-4B45-91F2-6B826FBAD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rgbClr val="465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AE1750A2-B63B-4278-83C6-6767115A1A15}"/>
              </a:ext>
            </a:extLst>
          </p:cNvPr>
          <p:cNvSpPr>
            <a:spLocks noGrp="1"/>
          </p:cNvSpPr>
          <p:nvPr>
            <p:ph type="title"/>
          </p:nvPr>
        </p:nvSpPr>
        <p:spPr>
          <a:xfrm>
            <a:off x="359230" y="4544814"/>
            <a:ext cx="5141550" cy="1807659"/>
          </a:xfrm>
        </p:spPr>
        <p:txBody>
          <a:bodyPr>
            <a:normAutofit/>
          </a:bodyPr>
          <a:lstStyle/>
          <a:p>
            <a:r>
              <a:rPr lang="en-GB" sz="4800">
                <a:solidFill>
                  <a:srgbClr val="FFFFFF"/>
                </a:solidFill>
                <a:latin typeface="Arial" panose="020B0604020202020204" pitchFamily="34" charset="0"/>
                <a:cs typeface="Arial" panose="020B0604020202020204" pitchFamily="34" charset="0"/>
              </a:rPr>
              <a:t>Further Information</a:t>
            </a:r>
          </a:p>
        </p:txBody>
      </p:sp>
      <p:cxnSp>
        <p:nvCxnSpPr>
          <p:cNvPr id="1033" name="Straight Connector 1032">
            <a:extLst>
              <a:ext uri="{FF2B5EF4-FFF2-40B4-BE49-F238E27FC236}">
                <a16:creationId xmlns:a16="http://schemas.microsoft.com/office/drawing/2014/main" id="{6C6CF9A5-BEA4-4284-A8B5-D033E5B4BE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6175" y="4900003"/>
            <a:ext cx="0" cy="109728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9B8C9C-2DC4-40F5-A8D5-7566C0EA46A1}"/>
              </a:ext>
            </a:extLst>
          </p:cNvPr>
          <p:cNvSpPr>
            <a:spLocks noGrp="1"/>
          </p:cNvSpPr>
          <p:nvPr>
            <p:ph idx="1"/>
          </p:nvPr>
        </p:nvSpPr>
        <p:spPr>
          <a:xfrm>
            <a:off x="6096000" y="4322845"/>
            <a:ext cx="5334382" cy="1816169"/>
          </a:xfrm>
        </p:spPr>
        <p:txBody>
          <a:bodyPr anchor="ctr">
            <a:normAutofit/>
          </a:bodyPr>
          <a:lstStyle/>
          <a:p>
            <a:endParaRPr lang="en-GB" sz="1700">
              <a:solidFill>
                <a:srgbClr val="FFFFFF"/>
              </a:solidFill>
            </a:endParaRPr>
          </a:p>
          <a:p>
            <a:r>
              <a:rPr lang="en-GB" sz="1700">
                <a:solidFill>
                  <a:srgbClr val="FFFFFF"/>
                </a:solidFill>
                <a:effectLst/>
                <a:latin typeface="Arial"/>
                <a:ea typeface="Calibri" panose="020F0502020204030204" pitchFamily="34" charset="0"/>
                <a:cs typeface="Arial"/>
              </a:rPr>
              <a:t>If you would like to find out more about the Community Services Team or any of the Community Services functions, please do not hesitate to contact us via e-mail at </a:t>
            </a:r>
            <a:r>
              <a:rPr lang="en-GB" sz="1700" u="sng">
                <a:solidFill>
                  <a:srgbClr val="FFFFFF"/>
                </a:solidFill>
                <a:effectLst/>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housing@hart.gov.uk</a:t>
            </a:r>
            <a:r>
              <a:rPr lang="en-GB" sz="1700">
                <a:solidFill>
                  <a:srgbClr val="FFFFFF"/>
                </a:solidFill>
                <a:effectLst/>
                <a:latin typeface="Arial"/>
                <a:ea typeface="Calibri" panose="020F0502020204030204" pitchFamily="34" charset="0"/>
                <a:cs typeface="Arial"/>
              </a:rPr>
              <a:t> or</a:t>
            </a:r>
            <a:r>
              <a:rPr lang="en-GB" sz="1700">
                <a:solidFill>
                  <a:srgbClr val="FFFFFF"/>
                </a:solidFill>
                <a:latin typeface="Arial"/>
                <a:ea typeface="Calibri" panose="020F0502020204030204" pitchFamily="34" charset="0"/>
                <a:cs typeface="Arial"/>
              </a:rPr>
              <a:t> countryside@hart.gov.uk  or </a:t>
            </a:r>
            <a:br>
              <a:rPr lang="en-GB" sz="1700">
                <a:latin typeface="Arial" panose="020B0604020202020204" pitchFamily="34" charset="0"/>
                <a:ea typeface="Calibri" panose="020F0502020204030204" pitchFamily="34" charset="0"/>
                <a:cs typeface="Arial" panose="020B0604020202020204" pitchFamily="34" charset="0"/>
              </a:rPr>
            </a:br>
            <a:r>
              <a:rPr lang="en-GB" sz="1700">
                <a:solidFill>
                  <a:srgbClr val="FFFFFF"/>
                </a:solidFill>
                <a:effectLst/>
                <a:latin typeface="Arial"/>
                <a:ea typeface="Calibri" panose="020F0502020204030204" pitchFamily="34" charset="0"/>
                <a:cs typeface="Arial"/>
              </a:rPr>
              <a:t>by calling 01252 774420.</a:t>
            </a:r>
            <a:endParaRPr lang="en-GB" sz="1700">
              <a:solidFill>
                <a:srgbClr val="FFFFFF"/>
              </a:solidFill>
              <a:latin typeface="Arial"/>
              <a:cs typeface="Arial"/>
            </a:endParaRPr>
          </a:p>
        </p:txBody>
      </p:sp>
    </p:spTree>
    <p:extLst>
      <p:ext uri="{BB962C8B-B14F-4D97-AF65-F5344CB8AC3E}">
        <p14:creationId xmlns:p14="http://schemas.microsoft.com/office/powerpoint/2010/main" val="44417477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552893"/>
            <a:ext cx="6804837" cy="5833652"/>
          </a:xfrm>
          <a:prstGeom prst="rect">
            <a:avLst/>
          </a:prstGeom>
          <a:solidFill>
            <a:srgbClr val="528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206828" y="629093"/>
            <a:ext cx="10515600" cy="1325563"/>
          </a:xfrm>
        </p:spPr>
        <p:txBody>
          <a:bodyPr>
            <a:normAutofit/>
          </a:bodyPr>
          <a:lstStyle/>
          <a:p>
            <a:r>
              <a:rPr lang="en-GB" sz="3500" b="1">
                <a:solidFill>
                  <a:schemeClr val="bg1"/>
                </a:solidFill>
                <a:latin typeface="Arial" panose="020B0604020202020204" pitchFamily="34" charset="0"/>
                <a:cs typeface="Arial" panose="020B0604020202020204" pitchFamily="34" charset="0"/>
              </a:rPr>
              <a:t>Contents</a:t>
            </a:r>
          </a:p>
        </p:txBody>
      </p:sp>
      <p:sp>
        <p:nvSpPr>
          <p:cNvPr id="3" name="Content Placeholder 2">
            <a:extLst>
              <a:ext uri="{FF2B5EF4-FFF2-40B4-BE49-F238E27FC236}">
                <a16:creationId xmlns:a16="http://schemas.microsoft.com/office/drawing/2014/main" id="{A2B7B61B-FE96-34C4-B206-10B3F9B463B4}"/>
              </a:ext>
            </a:extLst>
          </p:cNvPr>
          <p:cNvSpPr>
            <a:spLocks noGrp="1"/>
          </p:cNvSpPr>
          <p:nvPr>
            <p:ph idx="1"/>
          </p:nvPr>
        </p:nvSpPr>
        <p:spPr>
          <a:xfrm>
            <a:off x="206828" y="1697474"/>
            <a:ext cx="10515600" cy="4603344"/>
          </a:xfrm>
        </p:spPr>
        <p:txBody>
          <a:bodyPr>
            <a:normAutofit/>
          </a:bodyPr>
          <a:lstStyle/>
          <a:p>
            <a:pPr marL="0" indent="0" fontAlgn="base">
              <a:buNone/>
            </a:pPr>
            <a:r>
              <a:rPr lang="en-GB">
                <a:solidFill>
                  <a:schemeClr val="bg1"/>
                </a:solidFill>
                <a:latin typeface="Arial" panose="020B0604020202020204" pitchFamily="34" charset="0"/>
                <a:cs typeface="Arial" panose="020B0604020202020204" pitchFamily="34" charset="0"/>
              </a:rPr>
              <a:t>- Introduction</a:t>
            </a:r>
          </a:p>
          <a:p>
            <a:pPr fontAlgn="base">
              <a:buFontTx/>
              <a:buChar char="-"/>
            </a:pPr>
            <a:r>
              <a:rPr lang="en-GB">
                <a:solidFill>
                  <a:schemeClr val="bg1"/>
                </a:solidFill>
                <a:latin typeface="Arial" panose="020B0604020202020204" pitchFamily="34" charset="0"/>
                <a:cs typeface="Arial" panose="020B0604020202020204" pitchFamily="34" charset="0"/>
              </a:rPr>
              <a:t> Key Achievements</a:t>
            </a:r>
          </a:p>
          <a:p>
            <a:pPr fontAlgn="base">
              <a:buFontTx/>
              <a:buChar char="-"/>
            </a:pPr>
            <a:r>
              <a:rPr lang="en-GB">
                <a:solidFill>
                  <a:schemeClr val="bg1"/>
                </a:solidFill>
                <a:latin typeface="Arial" panose="020B0604020202020204" pitchFamily="34" charset="0"/>
                <a:cs typeface="Arial" panose="020B0604020202020204" pitchFamily="34" charset="0"/>
              </a:rPr>
              <a:t> Events Throughout 2023-2024</a:t>
            </a:r>
          </a:p>
          <a:p>
            <a:pPr fontAlgn="base">
              <a:buFontTx/>
              <a:buChar char="-"/>
            </a:pPr>
            <a:r>
              <a:rPr lang="en-GB">
                <a:solidFill>
                  <a:schemeClr val="bg1"/>
                </a:solidFill>
                <a:latin typeface="Arial" panose="020B0604020202020204" pitchFamily="34" charset="0"/>
                <a:cs typeface="Arial" panose="020B0604020202020204" pitchFamily="34" charset="0"/>
              </a:rPr>
              <a:t> Partnership Working</a:t>
            </a:r>
          </a:p>
          <a:p>
            <a:pPr fontAlgn="base">
              <a:buFontTx/>
              <a:buChar char="-"/>
            </a:pPr>
            <a:r>
              <a:rPr lang="en-GB">
                <a:solidFill>
                  <a:schemeClr val="bg1"/>
                </a:solidFill>
                <a:latin typeface="Arial" panose="020B0604020202020204" pitchFamily="34" charset="0"/>
                <a:cs typeface="Arial" panose="020B0604020202020204" pitchFamily="34" charset="0"/>
              </a:rPr>
              <a:t> Grant Funding</a:t>
            </a:r>
          </a:p>
          <a:p>
            <a:pPr fontAlgn="base">
              <a:buFontTx/>
              <a:buChar char="-"/>
            </a:pPr>
            <a:r>
              <a:rPr lang="en-GB" sz="2800">
                <a:solidFill>
                  <a:schemeClr val="bg1"/>
                </a:solidFill>
                <a:latin typeface="Arial" panose="020B0604020202020204" pitchFamily="34" charset="0"/>
                <a:cs typeface="Arial" panose="020B0604020202020204" pitchFamily="34" charset="0"/>
              </a:rPr>
              <a:t> </a:t>
            </a:r>
            <a:r>
              <a:rPr lang="en-GB">
                <a:solidFill>
                  <a:schemeClr val="bg1"/>
                </a:solidFill>
                <a:latin typeface="Arial" panose="020B0604020202020204" pitchFamily="34" charset="0"/>
                <a:cs typeface="Arial" panose="020B0604020202020204" pitchFamily="34" charset="0"/>
              </a:rPr>
              <a:t>Further</a:t>
            </a:r>
            <a:r>
              <a:rPr lang="en-GB" sz="2800">
                <a:solidFill>
                  <a:schemeClr val="bg1"/>
                </a:solidFill>
                <a:latin typeface="Arial" panose="020B0604020202020204" pitchFamily="34" charset="0"/>
                <a:cs typeface="Arial" panose="020B0604020202020204" pitchFamily="34" charset="0"/>
              </a:rPr>
              <a:t> </a:t>
            </a:r>
            <a:r>
              <a:rPr lang="en-GB">
                <a:solidFill>
                  <a:schemeClr val="bg1"/>
                </a:solidFill>
                <a:latin typeface="Arial" panose="020B0604020202020204" pitchFamily="34" charset="0"/>
                <a:cs typeface="Arial" panose="020B0604020202020204" pitchFamily="34" charset="0"/>
              </a:rPr>
              <a:t>Information</a:t>
            </a:r>
          </a:p>
          <a:p>
            <a:pPr fontAlgn="base">
              <a:buFontTx/>
              <a:buChar char="-"/>
            </a:pP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marL="0" indent="0" algn="l" fontAlgn="base">
              <a:buNone/>
            </a:pPr>
            <a:endParaRPr lang="en-GB" sz="2400">
              <a:solidFill>
                <a:schemeClr val="bg1"/>
              </a:solidFill>
              <a:latin typeface="Arial" panose="020B0604020202020204" pitchFamily="34" charset="0"/>
              <a:cs typeface="Arial" panose="020B0604020202020204" pitchFamily="34" charset="0"/>
            </a:endParaRPr>
          </a:p>
          <a:p>
            <a:endParaRPr lang="en-GB"/>
          </a:p>
        </p:txBody>
      </p:sp>
      <p:pic>
        <p:nvPicPr>
          <p:cNvPr id="6" name="Picture 5">
            <a:extLst>
              <a:ext uri="{FF2B5EF4-FFF2-40B4-BE49-F238E27FC236}">
                <a16:creationId xmlns:a16="http://schemas.microsoft.com/office/drawing/2014/main" id="{BD375EA5-DD0C-7181-643C-8582FDAFD370}"/>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7543700" y="918703"/>
            <a:ext cx="4441472" cy="5102031"/>
          </a:xfrm>
          <a:prstGeom prst="rect">
            <a:avLst/>
          </a:prstGeom>
        </p:spPr>
      </p:pic>
    </p:spTree>
    <p:extLst>
      <p:ext uri="{BB962C8B-B14F-4D97-AF65-F5344CB8AC3E}">
        <p14:creationId xmlns:p14="http://schemas.microsoft.com/office/powerpoint/2010/main" val="296988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C61A3C-FCBF-21DB-A8FA-C68F3B8F17F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971799" y="2947646"/>
            <a:ext cx="9220201" cy="3910352"/>
          </a:xfrm>
          <a:prstGeom prst="rect">
            <a:avLst/>
          </a:prstGeom>
        </p:spPr>
      </p:pic>
      <p:sp>
        <p:nvSpPr>
          <p:cNvPr id="11" name="TextBox 10">
            <a:extLst>
              <a:ext uri="{FF2B5EF4-FFF2-40B4-BE49-F238E27FC236}">
                <a16:creationId xmlns:a16="http://schemas.microsoft.com/office/drawing/2014/main" id="{8858650E-9110-6CEE-6243-D040106D06DD}"/>
              </a:ext>
              <a:ext uri="{C183D7F6-B498-43B3-948B-1728B52AA6E4}">
                <adec:decorative xmlns:adec="http://schemas.microsoft.com/office/drawing/2017/decorative" val="1"/>
              </a:ext>
            </a:extLst>
          </p:cNvPr>
          <p:cNvSpPr txBox="1"/>
          <p:nvPr/>
        </p:nvSpPr>
        <p:spPr>
          <a:xfrm>
            <a:off x="239484" y="323280"/>
            <a:ext cx="11353799" cy="3062377"/>
          </a:xfrm>
          <a:prstGeom prst="rect">
            <a:avLst/>
          </a:prstGeom>
          <a:noFill/>
        </p:spPr>
        <p:txBody>
          <a:bodyPr wrap="square" lIns="91440" tIns="45720" rIns="91440" bIns="45720" anchor="t">
            <a:spAutoFit/>
          </a:bodyPr>
          <a:lstStyle/>
          <a:p>
            <a:r>
              <a:rPr lang="en-GB" sz="3500">
                <a:latin typeface="Arial"/>
                <a:cs typeface="Arial"/>
              </a:rPr>
              <a:t>Introduction</a:t>
            </a:r>
          </a:p>
          <a:p>
            <a:endParaRPr lang="en-GB">
              <a:latin typeface="Arial" panose="020B0604020202020204" pitchFamily="34" charset="0"/>
              <a:cs typeface="Arial" panose="020B0604020202020204" pitchFamily="34" charset="0"/>
            </a:endParaRPr>
          </a:p>
          <a:p>
            <a:r>
              <a:rPr lang="en-GB" sz="2000" b="0" i="0">
                <a:solidFill>
                  <a:srgbClr val="000000"/>
                </a:solidFill>
                <a:effectLst/>
                <a:latin typeface="Arial"/>
                <a:cs typeface="Arial"/>
              </a:rPr>
              <a:t>The purpose of this report is to provide an update on</a:t>
            </a:r>
            <a:r>
              <a:rPr lang="en-GB" sz="2000">
                <a:solidFill>
                  <a:srgbClr val="000000"/>
                </a:solidFill>
                <a:latin typeface="Arial"/>
                <a:cs typeface="Arial"/>
              </a:rPr>
              <a:t> </a:t>
            </a:r>
            <a:r>
              <a:rPr lang="en-GB" sz="2000" b="0" i="0">
                <a:solidFill>
                  <a:srgbClr val="000000"/>
                </a:solidFill>
                <a:effectLst/>
                <a:latin typeface="Arial"/>
                <a:cs typeface="Arial"/>
              </a:rPr>
              <a:t>key activities and achievements </a:t>
            </a:r>
            <a:r>
              <a:rPr lang="en-GB" sz="2000">
                <a:solidFill>
                  <a:srgbClr val="000000"/>
                </a:solidFill>
                <a:latin typeface="Arial"/>
                <a:cs typeface="Arial"/>
              </a:rPr>
              <a:t>of </a:t>
            </a:r>
            <a:r>
              <a:rPr lang="en-GB" sz="2000" b="0" i="0">
                <a:solidFill>
                  <a:srgbClr val="000000"/>
                </a:solidFill>
                <a:effectLst/>
                <a:latin typeface="Arial"/>
                <a:cs typeface="Arial"/>
              </a:rPr>
              <a:t>the Community Services </a:t>
            </a:r>
            <a:r>
              <a:rPr lang="en-GB" sz="2000">
                <a:solidFill>
                  <a:srgbClr val="000000"/>
                </a:solidFill>
                <a:latin typeface="Arial"/>
                <a:cs typeface="Arial"/>
              </a:rPr>
              <a:t>Team </a:t>
            </a:r>
            <a:r>
              <a:rPr lang="en-GB" sz="2000" b="0" i="0">
                <a:solidFill>
                  <a:srgbClr val="000000"/>
                </a:solidFill>
                <a:effectLst/>
                <a:latin typeface="Arial"/>
                <a:cs typeface="Arial"/>
              </a:rPr>
              <a:t>from 1st April </a:t>
            </a:r>
            <a:r>
              <a:rPr lang="en-GB" sz="2000">
                <a:solidFill>
                  <a:srgbClr val="000000"/>
                </a:solidFill>
                <a:latin typeface="Arial"/>
                <a:cs typeface="Arial"/>
              </a:rPr>
              <a:t>2023</a:t>
            </a:r>
            <a:r>
              <a:rPr lang="en-GB" sz="2000" b="0" i="0">
                <a:solidFill>
                  <a:srgbClr val="000000"/>
                </a:solidFill>
                <a:effectLst/>
                <a:latin typeface="Arial"/>
                <a:cs typeface="Arial"/>
              </a:rPr>
              <a:t> to 31st March </a:t>
            </a:r>
            <a:r>
              <a:rPr lang="en-GB" sz="2000">
                <a:solidFill>
                  <a:srgbClr val="000000"/>
                </a:solidFill>
                <a:latin typeface="Arial"/>
                <a:cs typeface="Arial"/>
              </a:rPr>
              <a:t>2024</a:t>
            </a:r>
            <a:r>
              <a:rPr lang="en-GB" sz="2000" b="0" i="0">
                <a:solidFill>
                  <a:srgbClr val="000000"/>
                </a:solidFill>
                <a:effectLst/>
                <a:latin typeface="Arial"/>
                <a:cs typeface="Arial"/>
              </a:rPr>
              <a:t> within the context of national issues and local factors relating to Hart.</a:t>
            </a:r>
          </a:p>
          <a:p>
            <a:pPr algn="l"/>
            <a:endParaRPr lang="en-GB" sz="2000" b="0" i="0">
              <a:solidFill>
                <a:srgbClr val="000000"/>
              </a:solidFill>
              <a:effectLst/>
              <a:latin typeface="Arial" panose="020B0604020202020204" pitchFamily="34" charset="0"/>
              <a:cs typeface="Arial" panose="020B0604020202020204" pitchFamily="34" charset="0"/>
            </a:endParaRPr>
          </a:p>
          <a:p>
            <a:pPr algn="l"/>
            <a:r>
              <a:rPr lang="en-GB" sz="2000" b="0" i="0">
                <a:solidFill>
                  <a:srgbClr val="000000"/>
                </a:solidFill>
                <a:effectLst/>
                <a:latin typeface="Arial"/>
                <a:cs typeface="Arial"/>
              </a:rPr>
              <a:t>Throughout the last year, the Community Services Team have been working hard to continue delivering high quality services to Hart residents within Government guidelines and defined budgets.</a:t>
            </a:r>
          </a:p>
        </p:txBody>
      </p:sp>
    </p:spTree>
    <p:extLst>
      <p:ext uri="{BB962C8B-B14F-4D97-AF65-F5344CB8AC3E}">
        <p14:creationId xmlns:p14="http://schemas.microsoft.com/office/powerpoint/2010/main" val="311101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0"/>
            <a:ext cx="12192000" cy="1482736"/>
          </a:xfrm>
          <a:prstGeom prst="rect">
            <a:avLst/>
          </a:prstGeom>
          <a:solidFill>
            <a:srgbClr val="528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130628" y="78586"/>
            <a:ext cx="12061372" cy="1325563"/>
          </a:xfrm>
        </p:spPr>
        <p:txBody>
          <a:bodyPr>
            <a:normAutofit/>
          </a:bodyPr>
          <a:lstStyle/>
          <a:p>
            <a:r>
              <a:rPr lang="en-GB" sz="3500" b="1">
                <a:solidFill>
                  <a:schemeClr val="bg1"/>
                </a:solidFill>
                <a:latin typeface="Arial" panose="020B0604020202020204" pitchFamily="34" charset="0"/>
                <a:cs typeface="Arial" panose="020B0604020202020204" pitchFamily="34" charset="0"/>
              </a:rPr>
              <a:t>Key Achievements 2023 - 2024:  </a:t>
            </a:r>
            <a:r>
              <a:rPr lang="en-GB" sz="3500">
                <a:solidFill>
                  <a:schemeClr val="bg1"/>
                </a:solidFill>
                <a:latin typeface="Arial" panose="020B0604020202020204" pitchFamily="34" charset="0"/>
                <a:cs typeface="Arial" panose="020B0604020202020204" pitchFamily="34" charset="0"/>
              </a:rPr>
              <a:t>Private Sector Housing Team</a:t>
            </a:r>
          </a:p>
        </p:txBody>
      </p:sp>
      <p:sp>
        <p:nvSpPr>
          <p:cNvPr id="3" name="Content Placeholder 2">
            <a:extLst>
              <a:ext uri="{FF2B5EF4-FFF2-40B4-BE49-F238E27FC236}">
                <a16:creationId xmlns:a16="http://schemas.microsoft.com/office/drawing/2014/main" id="{A2B7B61B-FE96-34C4-B206-10B3F9B463B4}"/>
              </a:ext>
            </a:extLst>
          </p:cNvPr>
          <p:cNvSpPr>
            <a:spLocks noGrp="1"/>
          </p:cNvSpPr>
          <p:nvPr>
            <p:ph idx="1"/>
          </p:nvPr>
        </p:nvSpPr>
        <p:spPr>
          <a:xfrm>
            <a:off x="206828" y="2110728"/>
            <a:ext cx="10515600" cy="4603344"/>
          </a:xfrm>
        </p:spPr>
        <p:txBody>
          <a:bodyPr>
            <a:normAutofit/>
          </a:bodyPr>
          <a:lstStyle/>
          <a:p>
            <a:pPr marL="0" indent="0" fontAlgn="base">
              <a:buNone/>
            </a:pPr>
            <a:r>
              <a:rPr lang="en-GB">
                <a:solidFill>
                  <a:schemeClr val="bg1"/>
                </a:solidFill>
                <a:latin typeface="Arial" panose="020B0604020202020204" pitchFamily="34" charset="0"/>
                <a:cs typeface="Arial" panose="020B0604020202020204" pitchFamily="34" charset="0"/>
              </a:rPr>
              <a:t>-</a:t>
            </a: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marL="0" indent="0" algn="l" fontAlgn="base">
              <a:buNone/>
            </a:pPr>
            <a:endParaRPr lang="en-GB" sz="2400">
              <a:solidFill>
                <a:schemeClr val="bg1"/>
              </a:solidFill>
              <a:latin typeface="Arial" panose="020B0604020202020204" pitchFamily="34" charset="0"/>
              <a:cs typeface="Arial" panose="020B0604020202020204" pitchFamily="34" charset="0"/>
            </a:endParaRPr>
          </a:p>
          <a:p>
            <a:endParaRPr lang="en-GB"/>
          </a:p>
        </p:txBody>
      </p:sp>
      <p:sp>
        <p:nvSpPr>
          <p:cNvPr id="4" name="Rectangle 3">
            <a:extLst>
              <a:ext uri="{FF2B5EF4-FFF2-40B4-BE49-F238E27FC236}">
                <a16:creationId xmlns:a16="http://schemas.microsoft.com/office/drawing/2014/main" id="{4A4409A6-4083-1071-FDA1-0DFC3A764594}"/>
              </a:ext>
              <a:ext uri="{C183D7F6-B498-43B3-948B-1728B52AA6E4}">
                <adec:decorative xmlns:adec="http://schemas.microsoft.com/office/drawing/2017/decorative" val="1"/>
              </a:ext>
            </a:extLst>
          </p:cNvPr>
          <p:cNvSpPr/>
          <p:nvPr/>
        </p:nvSpPr>
        <p:spPr>
          <a:xfrm>
            <a:off x="315685" y="1983666"/>
            <a:ext cx="5464629" cy="1700557"/>
          </a:xfrm>
          <a:prstGeom prst="rect">
            <a:avLst/>
          </a:prstGeom>
          <a:solidFill>
            <a:srgbClr val="52806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0" i="0" dirty="0">
                <a:solidFill>
                  <a:schemeClr val="bg1"/>
                </a:solidFill>
                <a:effectLst/>
                <a:latin typeface="Arial"/>
                <a:cs typeface="Arial"/>
              </a:rPr>
              <a:t>Delivered </a:t>
            </a:r>
            <a:r>
              <a:rPr lang="en-GB" sz="2000" dirty="0">
                <a:solidFill>
                  <a:schemeClr val="bg1"/>
                </a:solidFill>
                <a:latin typeface="Arial"/>
                <a:cs typeface="Arial"/>
              </a:rPr>
              <a:t>80</a:t>
            </a:r>
            <a:r>
              <a:rPr lang="en-GB" sz="2000" b="0" i="0" dirty="0">
                <a:solidFill>
                  <a:schemeClr val="bg1"/>
                </a:solidFill>
                <a:effectLst/>
                <a:latin typeface="Arial"/>
                <a:cs typeface="Arial"/>
              </a:rPr>
              <a:t> Disabled Facilities Grants (DFGs) to provide adaptations for residents to enable them to continue living safely and independently in their own homes</a:t>
            </a:r>
            <a:r>
              <a:rPr lang="en-GB" sz="2000" dirty="0">
                <a:solidFill>
                  <a:schemeClr val="bg1"/>
                </a:solidFill>
                <a:latin typeface="Arial"/>
                <a:cs typeface="Arial"/>
              </a:rPr>
              <a:t>. This is an increase of 40% on the previous year.</a:t>
            </a:r>
            <a:endParaRPr lang="en-GB" dirty="0">
              <a:solidFill>
                <a:schemeClr val="bg1"/>
              </a:solidFill>
              <a:latin typeface="Times New Roman"/>
              <a:cs typeface="Times New Roman"/>
            </a:endParaRPr>
          </a:p>
        </p:txBody>
      </p:sp>
      <p:sp>
        <p:nvSpPr>
          <p:cNvPr id="6" name="Rectangle 5">
            <a:extLst>
              <a:ext uri="{FF2B5EF4-FFF2-40B4-BE49-F238E27FC236}">
                <a16:creationId xmlns:a16="http://schemas.microsoft.com/office/drawing/2014/main" id="{D3F521BA-624D-D2DE-7E06-9FACD355202B}"/>
              </a:ext>
              <a:ext uri="{C183D7F6-B498-43B3-948B-1728B52AA6E4}">
                <adec:decorative xmlns:adec="http://schemas.microsoft.com/office/drawing/2017/decorative" val="1"/>
              </a:ext>
            </a:extLst>
          </p:cNvPr>
          <p:cNvSpPr/>
          <p:nvPr/>
        </p:nvSpPr>
        <p:spPr>
          <a:xfrm>
            <a:off x="6292337" y="1983666"/>
            <a:ext cx="5464629" cy="1700556"/>
          </a:xfrm>
          <a:prstGeom prst="rect">
            <a:avLst/>
          </a:prstGeom>
          <a:solidFill>
            <a:srgbClr val="52806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buSzPts val="1000"/>
              <a:tabLst>
                <a:tab pos="457200" algn="l"/>
              </a:tabLst>
            </a:pPr>
            <a:r>
              <a:rPr lang="en-GB" sz="2000" kern="0" dirty="0">
                <a:solidFill>
                  <a:schemeClr val="bg1"/>
                </a:solidFill>
                <a:latin typeface="Arial"/>
                <a:ea typeface="Calibri"/>
                <a:cs typeface="Times New Roman"/>
              </a:rPr>
              <a:t>Approved 14 applications for discretionary Prevention Grants designed for minor 'quick win' adaptations including assisting with hospital discharges. Total DFG &amp; Prevention </a:t>
            </a:r>
            <a:r>
              <a:rPr lang="en-GB" sz="2000" kern="0">
                <a:solidFill>
                  <a:schemeClr val="bg1"/>
                </a:solidFill>
                <a:latin typeface="Arial"/>
                <a:ea typeface="Calibri"/>
                <a:cs typeface="Times New Roman"/>
              </a:rPr>
              <a:t>Grant expenditure was over £850K.</a:t>
            </a:r>
            <a:endParaRPr lang="en-GB" sz="2000" kern="0">
              <a:solidFill>
                <a:schemeClr val="bg1"/>
              </a:solidFill>
              <a:effectLst/>
              <a:latin typeface="Arial"/>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60A4757-D8F3-AB55-9178-1A54139ADD5C}"/>
              </a:ext>
              <a:ext uri="{C183D7F6-B498-43B3-948B-1728B52AA6E4}">
                <adec:decorative xmlns:adec="http://schemas.microsoft.com/office/drawing/2017/decorative" val="1"/>
              </a:ext>
            </a:extLst>
          </p:cNvPr>
          <p:cNvSpPr/>
          <p:nvPr/>
        </p:nvSpPr>
        <p:spPr>
          <a:xfrm>
            <a:off x="315685" y="3978008"/>
            <a:ext cx="5464629" cy="1757319"/>
          </a:xfrm>
          <a:prstGeom prst="rect">
            <a:avLst/>
          </a:prstGeom>
          <a:solidFill>
            <a:srgbClr val="52806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Renewed 16 HMO licences which is over half of Hart's entire stock (5 year licences due to 5th anniversary of legislation introduction)</a:t>
            </a:r>
          </a:p>
        </p:txBody>
      </p:sp>
      <p:sp>
        <p:nvSpPr>
          <p:cNvPr id="8" name="Rectangle 7">
            <a:extLst>
              <a:ext uri="{FF2B5EF4-FFF2-40B4-BE49-F238E27FC236}">
                <a16:creationId xmlns:a16="http://schemas.microsoft.com/office/drawing/2014/main" id="{98E85D10-BE6B-22A1-14EC-EC8D12102992}"/>
              </a:ext>
              <a:ext uri="{C183D7F6-B498-43B3-948B-1728B52AA6E4}">
                <adec:decorative xmlns:adec="http://schemas.microsoft.com/office/drawing/2017/decorative" val="1"/>
              </a:ext>
            </a:extLst>
          </p:cNvPr>
          <p:cNvSpPr/>
          <p:nvPr/>
        </p:nvSpPr>
        <p:spPr>
          <a:xfrm>
            <a:off x="6292337" y="3976329"/>
            <a:ext cx="5464629" cy="1722275"/>
          </a:xfrm>
          <a:prstGeom prst="rect">
            <a:avLst/>
          </a:prstGeom>
          <a:solidFill>
            <a:srgbClr val="52806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buSzPts val="1000"/>
              <a:tabLst>
                <a:tab pos="457200" algn="l"/>
              </a:tabLst>
            </a:pPr>
            <a:r>
              <a:rPr lang="en-GB" sz="2000" kern="0">
                <a:solidFill>
                  <a:schemeClr val="bg1"/>
                </a:solidFill>
                <a:latin typeface="Arial"/>
                <a:ea typeface="Calibri"/>
                <a:cs typeface="Times New Roman"/>
              </a:rPr>
              <a:t>Led on removal of unauthorised traveller encampment at </a:t>
            </a:r>
            <a:r>
              <a:rPr lang="en-GB" sz="2000" kern="0" err="1">
                <a:solidFill>
                  <a:schemeClr val="bg1"/>
                </a:solidFill>
                <a:latin typeface="Arial"/>
                <a:ea typeface="Calibri"/>
                <a:cs typeface="Times New Roman"/>
              </a:rPr>
              <a:t>Bramshot</a:t>
            </a:r>
            <a:r>
              <a:rPr lang="en-GB" sz="2000" kern="0">
                <a:solidFill>
                  <a:schemeClr val="bg1"/>
                </a:solidFill>
                <a:latin typeface="Arial"/>
                <a:ea typeface="Calibri"/>
                <a:cs typeface="Times New Roman"/>
              </a:rPr>
              <a:t> Farm Country Park, assisted by colleagues in legal services and countryside</a:t>
            </a:r>
            <a:endParaRPr lang="en-GB" sz="2000" kern="0">
              <a:solidFill>
                <a:schemeClr val="bg1"/>
              </a:solidFill>
              <a:effectLst/>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2603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0"/>
            <a:ext cx="12192000" cy="1482736"/>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130627" y="78586"/>
            <a:ext cx="11952515" cy="1325563"/>
          </a:xfrm>
        </p:spPr>
        <p:txBody>
          <a:bodyPr>
            <a:normAutofit/>
          </a:bodyPr>
          <a:lstStyle/>
          <a:p>
            <a:r>
              <a:rPr lang="en-GB" sz="3500" b="1">
                <a:solidFill>
                  <a:schemeClr val="bg1"/>
                </a:solidFill>
                <a:latin typeface="Arial" panose="020B0604020202020204" pitchFamily="34" charset="0"/>
                <a:cs typeface="Arial" panose="020B0604020202020204" pitchFamily="34" charset="0"/>
              </a:rPr>
              <a:t>Key Achievements 2023 - 2024: </a:t>
            </a:r>
            <a:r>
              <a:rPr lang="en-US" sz="3600">
                <a:solidFill>
                  <a:schemeClr val="bg1"/>
                </a:solidFill>
                <a:latin typeface="Arial" panose="020B0604020202020204" pitchFamily="34" charset="0"/>
                <a:cs typeface="Arial" panose="020B0604020202020204" pitchFamily="34" charset="0"/>
              </a:rPr>
              <a:t>Strategy and Development Team</a:t>
            </a:r>
            <a:endParaRPr lang="en-GB" sz="3500" b="1">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2B7B61B-FE96-34C4-B206-10B3F9B463B4}"/>
              </a:ext>
            </a:extLst>
          </p:cNvPr>
          <p:cNvSpPr>
            <a:spLocks noGrp="1"/>
          </p:cNvSpPr>
          <p:nvPr>
            <p:ph idx="1"/>
          </p:nvPr>
        </p:nvSpPr>
        <p:spPr>
          <a:xfrm>
            <a:off x="206828" y="1954656"/>
            <a:ext cx="10515600" cy="4603344"/>
          </a:xfrm>
        </p:spPr>
        <p:txBody>
          <a:bodyPr>
            <a:normAutofit/>
          </a:bodyPr>
          <a:lstStyle/>
          <a:p>
            <a:pPr marL="0" indent="0" fontAlgn="base">
              <a:buNone/>
            </a:pPr>
            <a:r>
              <a:rPr lang="en-GB">
                <a:solidFill>
                  <a:schemeClr val="bg1"/>
                </a:solidFill>
                <a:latin typeface="Arial" panose="020B0604020202020204" pitchFamily="34" charset="0"/>
                <a:cs typeface="Arial" panose="020B0604020202020204" pitchFamily="34" charset="0"/>
              </a:rPr>
              <a:t>-</a:t>
            </a: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marL="0" indent="0" algn="l" fontAlgn="base">
              <a:buNone/>
            </a:pPr>
            <a:endParaRPr lang="en-GB" sz="2400">
              <a:solidFill>
                <a:schemeClr val="bg1"/>
              </a:solidFill>
              <a:latin typeface="Arial" panose="020B0604020202020204" pitchFamily="34" charset="0"/>
              <a:cs typeface="Arial" panose="020B0604020202020204" pitchFamily="34" charset="0"/>
            </a:endParaRPr>
          </a:p>
          <a:p>
            <a:endParaRPr lang="en-GB"/>
          </a:p>
        </p:txBody>
      </p:sp>
      <p:sp>
        <p:nvSpPr>
          <p:cNvPr id="4" name="Rectangle 3">
            <a:extLst>
              <a:ext uri="{FF2B5EF4-FFF2-40B4-BE49-F238E27FC236}">
                <a16:creationId xmlns:a16="http://schemas.microsoft.com/office/drawing/2014/main" id="{4A4409A6-4083-1071-FDA1-0DFC3A764594}"/>
              </a:ext>
              <a:ext uri="{C183D7F6-B498-43B3-948B-1728B52AA6E4}">
                <adec:decorative xmlns:adec="http://schemas.microsoft.com/office/drawing/2017/decorative" val="1"/>
              </a:ext>
            </a:extLst>
          </p:cNvPr>
          <p:cNvSpPr/>
          <p:nvPr/>
        </p:nvSpPr>
        <p:spPr>
          <a:xfrm>
            <a:off x="370115" y="1955834"/>
            <a:ext cx="5540830" cy="1340302"/>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r>
              <a:rPr lang="en-GB" sz="2000" kern="100" dirty="0">
                <a:effectLst/>
                <a:latin typeface="Arial"/>
                <a:ea typeface="Calibri"/>
                <a:cs typeface="Times New Roman"/>
              </a:rPr>
              <a:t>Enabled the delivery of </a:t>
            </a:r>
            <a:r>
              <a:rPr lang="en-GB" sz="2000" kern="100" dirty="0">
                <a:latin typeface="Arial"/>
                <a:ea typeface="Calibri"/>
                <a:cs typeface="Times New Roman"/>
              </a:rPr>
              <a:t>217</a:t>
            </a:r>
            <a:r>
              <a:rPr lang="en-GB" sz="2000" kern="100" dirty="0">
                <a:effectLst/>
                <a:latin typeface="Arial"/>
                <a:ea typeface="Calibri"/>
                <a:cs typeface="Times New Roman"/>
              </a:rPr>
              <a:t> affordable homes against a target of 100 per year</a:t>
            </a:r>
            <a:r>
              <a:rPr lang="en-GB" sz="2000" kern="100" dirty="0">
                <a:latin typeface="Arial"/>
                <a:ea typeface="Calibri"/>
                <a:cs typeface="Times New Roman"/>
              </a:rPr>
              <a:t> and an increase of 45 from 2022/23</a:t>
            </a:r>
            <a:r>
              <a:rPr lang="en-GB" sz="2000" kern="100" dirty="0">
                <a:effectLst/>
                <a:latin typeface="Arial"/>
                <a:ea typeface="Calibri"/>
                <a:cs typeface="Times New Roman"/>
              </a:rPr>
              <a:t>. These comprised of 104 for rent and </a:t>
            </a:r>
            <a:r>
              <a:rPr lang="en-GB" sz="2000" kern="100" dirty="0">
                <a:latin typeface="Arial"/>
                <a:ea typeface="Calibri"/>
                <a:cs typeface="Times New Roman"/>
              </a:rPr>
              <a:t>113</a:t>
            </a:r>
            <a:r>
              <a:rPr lang="en-GB" sz="2000" kern="100" dirty="0">
                <a:effectLst/>
                <a:latin typeface="Arial"/>
                <a:ea typeface="Calibri"/>
                <a:cs typeface="Times New Roman"/>
              </a:rPr>
              <a:t> for shared ownership</a:t>
            </a:r>
            <a:r>
              <a:rPr lang="en-GB" sz="2000" kern="100" dirty="0">
                <a:latin typeface="Arial"/>
                <a:ea typeface="Calibri"/>
                <a:cs typeface="Times New Roman"/>
              </a:rPr>
              <a:t> </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287F92C3-33DD-D5E1-96D4-BADE3A2FE87D}"/>
              </a:ext>
              <a:ext uri="{C183D7F6-B498-43B3-948B-1728B52AA6E4}">
                <adec:decorative xmlns:adec="http://schemas.microsoft.com/office/drawing/2017/decorative" val="1"/>
              </a:ext>
            </a:extLst>
          </p:cNvPr>
          <p:cNvSpPr/>
          <p:nvPr/>
        </p:nvSpPr>
        <p:spPr>
          <a:xfrm>
            <a:off x="6281057" y="1959183"/>
            <a:ext cx="5704115" cy="1349048"/>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r>
              <a:rPr lang="en-GB" sz="2000" kern="100">
                <a:effectLst/>
                <a:latin typeface="Arial"/>
                <a:ea typeface="Calibri" panose="020F0502020204030204" pitchFamily="34" charset="0"/>
                <a:cs typeface="Times New Roman" panose="02020603050405020304" pitchFamily="18" charset="0"/>
              </a:rPr>
              <a:t>Helped to deliver 12 new affordable homes on a rural exception site in North </a:t>
            </a:r>
            <a:r>
              <a:rPr lang="en-GB" sz="2000" kern="100" err="1">
                <a:latin typeface="Arial"/>
                <a:ea typeface="Calibri" panose="020F0502020204030204" pitchFamily="34" charset="0"/>
                <a:cs typeface="Times New Roman" panose="02020603050405020304" pitchFamily="18" charset="0"/>
              </a:rPr>
              <a:t>W</a:t>
            </a:r>
            <a:r>
              <a:rPr lang="en-GB" sz="2000" kern="100" err="1">
                <a:effectLst/>
                <a:latin typeface="Arial"/>
                <a:ea typeface="Calibri" panose="020F0502020204030204" pitchFamily="34" charset="0"/>
                <a:cs typeface="Times New Roman" panose="02020603050405020304" pitchFamily="18" charset="0"/>
              </a:rPr>
              <a:t>arnborough</a:t>
            </a:r>
            <a:r>
              <a:rPr lang="en-GB" sz="2000" kern="100">
                <a:effectLst/>
                <a:latin typeface="Arial"/>
                <a:ea typeface="Calibri" panose="020F0502020204030204" pitchFamily="34" charset="0"/>
                <a:cs typeface="Times New Roman" panose="02020603050405020304" pitchFamily="18" charset="0"/>
              </a:rPr>
              <a:t> and working with partners on 4 other potential Rural Exception Schemes</a:t>
            </a:r>
          </a:p>
        </p:txBody>
      </p:sp>
      <p:sp>
        <p:nvSpPr>
          <p:cNvPr id="7" name="Rectangle 6">
            <a:extLst>
              <a:ext uri="{FF2B5EF4-FFF2-40B4-BE49-F238E27FC236}">
                <a16:creationId xmlns:a16="http://schemas.microsoft.com/office/drawing/2014/main" id="{1D7D2E65-5731-0BD2-74CF-C7C097EBAFE5}"/>
              </a:ext>
              <a:ext uri="{C183D7F6-B498-43B3-948B-1728B52AA6E4}">
                <adec:decorative xmlns:adec="http://schemas.microsoft.com/office/drawing/2017/decorative" val="1"/>
              </a:ext>
            </a:extLst>
          </p:cNvPr>
          <p:cNvSpPr/>
          <p:nvPr/>
        </p:nvSpPr>
        <p:spPr>
          <a:xfrm>
            <a:off x="6281057" y="3579761"/>
            <a:ext cx="5704115" cy="1349048"/>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Enabled the delivery of 23 accessible homes – 22 homes build to Part M4(2) of Building Regulations and 1 wheelchair user home built to M4(3) standards</a:t>
            </a:r>
          </a:p>
        </p:txBody>
      </p:sp>
      <p:sp>
        <p:nvSpPr>
          <p:cNvPr id="8" name="Rectangle 7">
            <a:extLst>
              <a:ext uri="{FF2B5EF4-FFF2-40B4-BE49-F238E27FC236}">
                <a16:creationId xmlns:a16="http://schemas.microsoft.com/office/drawing/2014/main" id="{22BC4FD9-7E4C-ABC5-8A17-479D21EDC36E}"/>
              </a:ext>
              <a:ext uri="{C183D7F6-B498-43B3-948B-1728B52AA6E4}">
                <adec:decorative xmlns:adec="http://schemas.microsoft.com/office/drawing/2017/decorative" val="1"/>
              </a:ext>
            </a:extLst>
          </p:cNvPr>
          <p:cNvSpPr/>
          <p:nvPr/>
        </p:nvSpPr>
        <p:spPr>
          <a:xfrm>
            <a:off x="370115" y="5116081"/>
            <a:ext cx="5540830" cy="1230222"/>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Carried out a New Residents Survey to gain important feedback from the occupiers of new affordable housing which helps to inform future developments</a:t>
            </a:r>
          </a:p>
        </p:txBody>
      </p:sp>
      <p:sp>
        <p:nvSpPr>
          <p:cNvPr id="9" name="Rectangle 8">
            <a:extLst>
              <a:ext uri="{FF2B5EF4-FFF2-40B4-BE49-F238E27FC236}">
                <a16:creationId xmlns:a16="http://schemas.microsoft.com/office/drawing/2014/main" id="{E27786A0-1326-CB11-53B3-43A5A266254C}"/>
              </a:ext>
              <a:ext uri="{C183D7F6-B498-43B3-948B-1728B52AA6E4}">
                <adec:decorative xmlns:adec="http://schemas.microsoft.com/office/drawing/2017/decorative" val="1"/>
              </a:ext>
            </a:extLst>
          </p:cNvPr>
          <p:cNvSpPr/>
          <p:nvPr/>
        </p:nvSpPr>
        <p:spPr>
          <a:xfrm>
            <a:off x="370114" y="3576413"/>
            <a:ext cx="5540830" cy="1340302"/>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Worked in partnership with the Government, Hampshire County Council and a local RP to deliver 5 additional affordable homes for Ukraine families and 1 for an Afghan family  under the LAHF scheme</a:t>
            </a:r>
          </a:p>
        </p:txBody>
      </p:sp>
      <p:sp>
        <p:nvSpPr>
          <p:cNvPr id="10" name="Rectangle 9">
            <a:extLst>
              <a:ext uri="{FF2B5EF4-FFF2-40B4-BE49-F238E27FC236}">
                <a16:creationId xmlns:a16="http://schemas.microsoft.com/office/drawing/2014/main" id="{A66D17A4-8F7E-014D-8456-F69C1EE687B7}"/>
              </a:ext>
              <a:ext uri="{C183D7F6-B498-43B3-948B-1728B52AA6E4}">
                <adec:decorative xmlns:adec="http://schemas.microsoft.com/office/drawing/2017/decorative" val="1"/>
              </a:ext>
            </a:extLst>
          </p:cNvPr>
          <p:cNvSpPr/>
          <p:nvPr/>
        </p:nvSpPr>
        <p:spPr>
          <a:xfrm>
            <a:off x="6281057" y="5117289"/>
            <a:ext cx="5764591" cy="1204823"/>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Obtained agreement to progress a number of housing projects including potentially remodelling Heathlands Court</a:t>
            </a:r>
          </a:p>
        </p:txBody>
      </p:sp>
    </p:spTree>
    <p:extLst>
      <p:ext uri="{BB962C8B-B14F-4D97-AF65-F5344CB8AC3E}">
        <p14:creationId xmlns:p14="http://schemas.microsoft.com/office/powerpoint/2010/main" val="132299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0"/>
            <a:ext cx="12192000" cy="1482736"/>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1" y="0"/>
            <a:ext cx="12192000" cy="1482736"/>
          </a:xfrm>
          <a:solidFill>
            <a:schemeClr val="tx2">
              <a:lumMod val="75000"/>
              <a:lumOff val="25000"/>
            </a:schemeClr>
          </a:solidFill>
        </p:spPr>
        <p:txBody>
          <a:bodyPr>
            <a:normAutofit/>
          </a:bodyPr>
          <a:lstStyle/>
          <a:p>
            <a:r>
              <a:rPr lang="en-GB" sz="3500" b="1">
                <a:solidFill>
                  <a:schemeClr val="bg1"/>
                </a:solidFill>
                <a:latin typeface="Arial" panose="020B0604020202020204" pitchFamily="34" charset="0"/>
                <a:cs typeface="Arial" panose="020B0604020202020204" pitchFamily="34" charset="0"/>
              </a:rPr>
              <a:t>Key Achievements 2023 - 2024: </a:t>
            </a:r>
            <a:r>
              <a:rPr lang="en-US" sz="3600">
                <a:solidFill>
                  <a:schemeClr val="bg1"/>
                </a:solidFill>
                <a:latin typeface="Arial" panose="020B0604020202020204" pitchFamily="34" charset="0"/>
                <a:cs typeface="Arial" panose="020B0604020202020204" pitchFamily="34" charset="0"/>
              </a:rPr>
              <a:t>Housing Business Support</a:t>
            </a:r>
            <a:endParaRPr lang="en-GB" sz="3500" b="1">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2B7B61B-FE96-34C4-B206-10B3F9B463B4}"/>
              </a:ext>
            </a:extLst>
          </p:cNvPr>
          <p:cNvSpPr>
            <a:spLocks noGrp="1"/>
          </p:cNvSpPr>
          <p:nvPr>
            <p:ph idx="1"/>
          </p:nvPr>
        </p:nvSpPr>
        <p:spPr>
          <a:xfrm>
            <a:off x="206828" y="1954656"/>
            <a:ext cx="10515600" cy="4603344"/>
          </a:xfrm>
        </p:spPr>
        <p:txBody>
          <a:bodyPr>
            <a:normAutofit/>
          </a:bodyPr>
          <a:lstStyle/>
          <a:p>
            <a:pPr marL="0" indent="0" fontAlgn="base">
              <a:buNone/>
            </a:pPr>
            <a:r>
              <a:rPr lang="en-GB">
                <a:solidFill>
                  <a:schemeClr val="bg1"/>
                </a:solidFill>
                <a:latin typeface="Arial" panose="020B0604020202020204" pitchFamily="34" charset="0"/>
                <a:cs typeface="Arial" panose="020B0604020202020204" pitchFamily="34" charset="0"/>
              </a:rPr>
              <a:t>-</a:t>
            </a: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marL="0" indent="0" algn="l" fontAlgn="base">
              <a:buNone/>
            </a:pPr>
            <a:endParaRPr lang="en-GB" sz="2400">
              <a:solidFill>
                <a:schemeClr val="bg1"/>
              </a:solidFill>
              <a:latin typeface="Arial" panose="020B0604020202020204" pitchFamily="34" charset="0"/>
              <a:cs typeface="Arial" panose="020B0604020202020204" pitchFamily="34" charset="0"/>
            </a:endParaRPr>
          </a:p>
          <a:p>
            <a:endParaRPr lang="en-GB"/>
          </a:p>
        </p:txBody>
      </p:sp>
      <p:sp>
        <p:nvSpPr>
          <p:cNvPr id="4" name="Rectangle 3">
            <a:extLst>
              <a:ext uri="{FF2B5EF4-FFF2-40B4-BE49-F238E27FC236}">
                <a16:creationId xmlns:a16="http://schemas.microsoft.com/office/drawing/2014/main" id="{4A4409A6-4083-1071-FDA1-0DFC3A764594}"/>
              </a:ext>
              <a:ext uri="{C183D7F6-B498-43B3-948B-1728B52AA6E4}">
                <adec:decorative xmlns:adec="http://schemas.microsoft.com/office/drawing/2017/decorative" val="1"/>
              </a:ext>
            </a:extLst>
          </p:cNvPr>
          <p:cNvSpPr/>
          <p:nvPr/>
        </p:nvSpPr>
        <p:spPr>
          <a:xfrm>
            <a:off x="370115" y="1845956"/>
            <a:ext cx="5540830" cy="134030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r>
              <a:rPr lang="en-GB" sz="2000" kern="100" dirty="0">
                <a:solidFill>
                  <a:srgbClr val="FFFFFF"/>
                </a:solidFill>
                <a:latin typeface="Arial"/>
                <a:ea typeface="Calibri"/>
                <a:cs typeface="Arial"/>
              </a:rPr>
              <a:t>Helped manage the Hart Housing Register and provided support to the 1,416</a:t>
            </a:r>
            <a:r>
              <a:rPr lang="en-GB" sz="2000" kern="100" dirty="0">
                <a:solidFill>
                  <a:srgbClr val="FFFFFF"/>
                </a:solidFill>
                <a:effectLst/>
                <a:latin typeface="Arial"/>
                <a:ea typeface="Calibri"/>
                <a:cs typeface="Arial"/>
              </a:rPr>
              <a:t> households</a:t>
            </a:r>
            <a:r>
              <a:rPr lang="en-GB" sz="2000" kern="100" dirty="0">
                <a:solidFill>
                  <a:srgbClr val="FFFFFF"/>
                </a:solidFill>
                <a:latin typeface="Arial"/>
                <a:ea typeface="Calibri"/>
                <a:cs typeface="Arial"/>
              </a:rPr>
              <a:t> on</a:t>
            </a:r>
            <a:r>
              <a:rPr lang="en-GB" sz="2000" kern="100" dirty="0">
                <a:solidFill>
                  <a:srgbClr val="FFFFFF"/>
                </a:solidFill>
                <a:effectLst/>
                <a:latin typeface="Arial"/>
                <a:ea typeface="Calibri"/>
                <a:cs typeface="Arial"/>
              </a:rPr>
              <a:t> the housing register</a:t>
            </a:r>
            <a:r>
              <a:rPr lang="en-GB" sz="2000" kern="100" dirty="0">
                <a:solidFill>
                  <a:srgbClr val="FFFFFF"/>
                </a:solidFill>
                <a:latin typeface="Arial"/>
                <a:ea typeface="Calibri"/>
                <a:cs typeface="Arial"/>
              </a:rPr>
              <a:t> as of 31st March 2024</a:t>
            </a:r>
            <a:endParaRPr lang="en-GB" sz="2000" kern="100" dirty="0">
              <a:solidFill>
                <a:srgbClr val="FFFFFF"/>
              </a:solidFill>
              <a:effectLst/>
              <a:latin typeface="Arial"/>
              <a:ea typeface="Calibri"/>
              <a:cs typeface="Arial"/>
            </a:endParaRPr>
          </a:p>
        </p:txBody>
      </p:sp>
      <p:sp>
        <p:nvSpPr>
          <p:cNvPr id="7" name="Rectangle 6">
            <a:extLst>
              <a:ext uri="{FF2B5EF4-FFF2-40B4-BE49-F238E27FC236}">
                <a16:creationId xmlns:a16="http://schemas.microsoft.com/office/drawing/2014/main" id="{1D7D2E65-5731-0BD2-74CF-C7C097EBAFE5}"/>
              </a:ext>
              <a:ext uri="{C183D7F6-B498-43B3-948B-1728B52AA6E4}">
                <adec:decorative xmlns:adec="http://schemas.microsoft.com/office/drawing/2017/decorative" val="1"/>
              </a:ext>
            </a:extLst>
          </p:cNvPr>
          <p:cNvSpPr/>
          <p:nvPr/>
        </p:nvSpPr>
        <p:spPr>
          <a:xfrm>
            <a:off x="6277267" y="1846996"/>
            <a:ext cx="5643640" cy="1363268"/>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bg1"/>
                </a:solidFill>
                <a:latin typeface="Arial"/>
                <a:cs typeface="Arial"/>
              </a:rPr>
              <a:t>555 new housing register applications were processed</a:t>
            </a:r>
          </a:p>
        </p:txBody>
      </p:sp>
      <p:sp>
        <p:nvSpPr>
          <p:cNvPr id="8" name="Rectangle 7">
            <a:extLst>
              <a:ext uri="{FF2B5EF4-FFF2-40B4-BE49-F238E27FC236}">
                <a16:creationId xmlns:a16="http://schemas.microsoft.com/office/drawing/2014/main" id="{22BC4FD9-7E4C-ABC5-8A17-479D21EDC36E}"/>
              </a:ext>
              <a:ext uri="{C183D7F6-B498-43B3-948B-1728B52AA6E4}">
                <adec:decorative xmlns:adec="http://schemas.microsoft.com/office/drawing/2017/decorative" val="1"/>
              </a:ext>
            </a:extLst>
          </p:cNvPr>
          <p:cNvSpPr/>
          <p:nvPr/>
        </p:nvSpPr>
        <p:spPr>
          <a:xfrm>
            <a:off x="370115" y="3432991"/>
            <a:ext cx="5540830" cy="113225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bg1"/>
                </a:solidFill>
                <a:latin typeface="Arial"/>
                <a:cs typeface="Arial"/>
              </a:rPr>
              <a:t>An average of  almost 600  emails responded to every month </a:t>
            </a:r>
          </a:p>
        </p:txBody>
      </p:sp>
      <p:sp>
        <p:nvSpPr>
          <p:cNvPr id="9" name="Rectangle 8">
            <a:extLst>
              <a:ext uri="{FF2B5EF4-FFF2-40B4-BE49-F238E27FC236}">
                <a16:creationId xmlns:a16="http://schemas.microsoft.com/office/drawing/2014/main" id="{E27786A0-1326-CB11-53B3-43A5A266254C}"/>
              </a:ext>
              <a:ext uri="{C183D7F6-B498-43B3-948B-1728B52AA6E4}">
                <adec:decorative xmlns:adec="http://schemas.microsoft.com/office/drawing/2017/decorative" val="1"/>
              </a:ext>
            </a:extLst>
          </p:cNvPr>
          <p:cNvSpPr/>
          <p:nvPr/>
        </p:nvSpPr>
        <p:spPr>
          <a:xfrm>
            <a:off x="368802" y="4777248"/>
            <a:ext cx="11586701" cy="117071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Arial"/>
                <a:cs typeface="Arial"/>
              </a:rPr>
              <a:t>Support provided in person and over the telephone to help customers to complete their housing register application form</a:t>
            </a:r>
          </a:p>
        </p:txBody>
      </p:sp>
      <p:sp>
        <p:nvSpPr>
          <p:cNvPr id="10" name="Rectangle 9">
            <a:extLst>
              <a:ext uri="{FF2B5EF4-FFF2-40B4-BE49-F238E27FC236}">
                <a16:creationId xmlns:a16="http://schemas.microsoft.com/office/drawing/2014/main" id="{A66D17A4-8F7E-014D-8456-F69C1EE687B7}"/>
              </a:ext>
              <a:ext uri="{C183D7F6-B498-43B3-948B-1728B52AA6E4}">
                <adec:decorative xmlns:adec="http://schemas.microsoft.com/office/drawing/2017/decorative" val="1"/>
              </a:ext>
            </a:extLst>
          </p:cNvPr>
          <p:cNvSpPr/>
          <p:nvPr/>
        </p:nvSpPr>
        <p:spPr>
          <a:xfrm>
            <a:off x="6244334" y="3432991"/>
            <a:ext cx="5704115" cy="113225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Arial"/>
                <a:cs typeface="Arial"/>
              </a:rPr>
              <a:t>82 new DFG applications approved, and 77 cases closed, including complex historical cases</a:t>
            </a:r>
          </a:p>
        </p:txBody>
      </p:sp>
    </p:spTree>
    <p:extLst>
      <p:ext uri="{BB962C8B-B14F-4D97-AF65-F5344CB8AC3E}">
        <p14:creationId xmlns:p14="http://schemas.microsoft.com/office/powerpoint/2010/main" val="403890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0"/>
            <a:ext cx="12192000" cy="1482736"/>
          </a:xfrm>
          <a:prstGeom prst="rect">
            <a:avLst/>
          </a:prstGeom>
          <a:solidFill>
            <a:srgbClr val="9A0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130627" y="78586"/>
            <a:ext cx="11811001" cy="1325563"/>
          </a:xfrm>
        </p:spPr>
        <p:txBody>
          <a:bodyPr>
            <a:normAutofit/>
          </a:bodyPr>
          <a:lstStyle/>
          <a:p>
            <a:r>
              <a:rPr lang="en-GB" sz="3500" b="1">
                <a:solidFill>
                  <a:schemeClr val="bg1"/>
                </a:solidFill>
                <a:latin typeface="Arial"/>
                <a:cs typeface="Arial"/>
              </a:rPr>
              <a:t>Key Achievements 2023 - 2024: </a:t>
            </a:r>
            <a:r>
              <a:rPr lang="en-US" sz="3600">
                <a:solidFill>
                  <a:schemeClr val="bg1"/>
                </a:solidFill>
                <a:latin typeface="Arial"/>
                <a:cs typeface="Arial"/>
              </a:rPr>
              <a:t>Housing Solutions Team</a:t>
            </a:r>
            <a:endParaRPr lang="en-GB" sz="3500" b="1">
              <a:solidFill>
                <a:schemeClr val="bg1"/>
              </a:solidFill>
              <a:latin typeface="Arial"/>
              <a:cs typeface="Arial"/>
            </a:endParaRPr>
          </a:p>
        </p:txBody>
      </p:sp>
      <p:sp>
        <p:nvSpPr>
          <p:cNvPr id="3" name="Content Placeholder 2">
            <a:extLst>
              <a:ext uri="{FF2B5EF4-FFF2-40B4-BE49-F238E27FC236}">
                <a16:creationId xmlns:a16="http://schemas.microsoft.com/office/drawing/2014/main" id="{A2B7B61B-FE96-34C4-B206-10B3F9B463B4}"/>
              </a:ext>
            </a:extLst>
          </p:cNvPr>
          <p:cNvSpPr>
            <a:spLocks noGrp="1"/>
          </p:cNvSpPr>
          <p:nvPr>
            <p:ph idx="1"/>
          </p:nvPr>
        </p:nvSpPr>
        <p:spPr>
          <a:xfrm>
            <a:off x="427166" y="1697596"/>
            <a:ext cx="10515600" cy="4603344"/>
          </a:xfrm>
        </p:spPr>
        <p:txBody>
          <a:bodyPr vert="horz" lIns="91440" tIns="45720" rIns="91440" bIns="45720" rtlCol="0" anchor="t">
            <a:normAutofit/>
          </a:bodyPr>
          <a:lstStyle/>
          <a:p>
            <a:pPr marL="0" indent="0" fontAlgn="base">
              <a:buNone/>
            </a:pPr>
            <a:endParaRPr lang="en-GB">
              <a:solidFill>
                <a:schemeClr val="bg1"/>
              </a:solidFill>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marL="0" indent="0" algn="l" fontAlgn="base">
              <a:buNone/>
            </a:pPr>
            <a:endParaRPr lang="en-GB" sz="2400">
              <a:solidFill>
                <a:schemeClr val="bg1"/>
              </a:solidFill>
              <a:latin typeface="Arial" panose="020B0604020202020204" pitchFamily="34" charset="0"/>
              <a:cs typeface="Arial" panose="020B0604020202020204" pitchFamily="34" charset="0"/>
            </a:endParaRPr>
          </a:p>
          <a:p>
            <a:endParaRPr lang="en-GB"/>
          </a:p>
        </p:txBody>
      </p:sp>
      <p:sp>
        <p:nvSpPr>
          <p:cNvPr id="4" name="Rectangle 3">
            <a:extLst>
              <a:ext uri="{FF2B5EF4-FFF2-40B4-BE49-F238E27FC236}">
                <a16:creationId xmlns:a16="http://schemas.microsoft.com/office/drawing/2014/main" id="{4A4409A6-4083-1071-FDA1-0DFC3A764594}"/>
              </a:ext>
              <a:ext uri="{C183D7F6-B498-43B3-948B-1728B52AA6E4}">
                <adec:decorative xmlns:adec="http://schemas.microsoft.com/office/drawing/2017/decorative" val="1"/>
              </a:ext>
            </a:extLst>
          </p:cNvPr>
          <p:cNvSpPr/>
          <p:nvPr/>
        </p:nvSpPr>
        <p:spPr>
          <a:xfrm>
            <a:off x="699310" y="1709922"/>
            <a:ext cx="5127172" cy="1497512"/>
          </a:xfrm>
          <a:prstGeom prst="rect">
            <a:avLst/>
          </a:prstGeom>
          <a:solidFill>
            <a:srgbClr val="9A031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bg1"/>
                </a:solidFill>
                <a:latin typeface="Arial"/>
                <a:ea typeface="Calibri"/>
                <a:cs typeface="Arial"/>
              </a:rPr>
              <a:t>225</a:t>
            </a:r>
            <a:r>
              <a:rPr lang="en-GB" sz="2000" dirty="0">
                <a:solidFill>
                  <a:schemeClr val="bg1"/>
                </a:solidFill>
                <a:effectLst/>
                <a:latin typeface="Arial"/>
                <a:ea typeface="Calibri"/>
                <a:cs typeface="Arial"/>
              </a:rPr>
              <a:t> affordable properties advertised and allocated through Hart’s Housing Register</a:t>
            </a:r>
            <a:r>
              <a:rPr lang="en-GB" sz="2000" dirty="0">
                <a:solidFill>
                  <a:schemeClr val="bg1"/>
                </a:solidFill>
                <a:latin typeface="Arial"/>
                <a:ea typeface="Calibri"/>
                <a:cs typeface="Arial"/>
              </a:rPr>
              <a:t> this is a 13% increase from 22/23</a:t>
            </a:r>
            <a:endParaRPr lang="en-GB" sz="2000" dirty="0">
              <a:solidFill>
                <a:schemeClr val="bg1"/>
              </a:solidFill>
              <a:latin typeface="Arial"/>
              <a:cs typeface="Arial"/>
            </a:endParaRPr>
          </a:p>
        </p:txBody>
      </p:sp>
      <p:sp>
        <p:nvSpPr>
          <p:cNvPr id="6" name="Rectangle 5">
            <a:extLst>
              <a:ext uri="{FF2B5EF4-FFF2-40B4-BE49-F238E27FC236}">
                <a16:creationId xmlns:a16="http://schemas.microsoft.com/office/drawing/2014/main" id="{43907638-9212-EA34-63B8-75A11E106E0B}"/>
              </a:ext>
              <a:ext uri="{C183D7F6-B498-43B3-948B-1728B52AA6E4}">
                <adec:decorative xmlns:adec="http://schemas.microsoft.com/office/drawing/2017/decorative" val="1"/>
              </a:ext>
            </a:extLst>
          </p:cNvPr>
          <p:cNvSpPr/>
          <p:nvPr/>
        </p:nvSpPr>
        <p:spPr>
          <a:xfrm>
            <a:off x="699310" y="3396617"/>
            <a:ext cx="5127173" cy="1619522"/>
          </a:xfrm>
          <a:prstGeom prst="rect">
            <a:avLst/>
          </a:prstGeom>
          <a:solidFill>
            <a:srgbClr val="9A031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bg1"/>
                </a:solidFill>
                <a:latin typeface="Arial"/>
                <a:ea typeface="Calibri"/>
                <a:cs typeface="Arial"/>
              </a:rPr>
              <a:t>Successfully supported 58 households to access affordable suitable accommodation in the private sector an increase of 75% with an additional 25 households supported into the private sector than in 22/23</a:t>
            </a:r>
          </a:p>
        </p:txBody>
      </p:sp>
      <p:sp>
        <p:nvSpPr>
          <p:cNvPr id="7" name="Rectangle 6">
            <a:extLst>
              <a:ext uri="{FF2B5EF4-FFF2-40B4-BE49-F238E27FC236}">
                <a16:creationId xmlns:a16="http://schemas.microsoft.com/office/drawing/2014/main" id="{5F4F3C81-07B2-3808-F67B-7C4775CF4DE5}"/>
              </a:ext>
              <a:ext uri="{C183D7F6-B498-43B3-948B-1728B52AA6E4}">
                <adec:decorative xmlns:adec="http://schemas.microsoft.com/office/drawing/2017/decorative" val="1"/>
              </a:ext>
            </a:extLst>
          </p:cNvPr>
          <p:cNvSpPr/>
          <p:nvPr/>
        </p:nvSpPr>
        <p:spPr>
          <a:xfrm>
            <a:off x="6168529" y="1715378"/>
            <a:ext cx="5127172" cy="1475426"/>
          </a:xfrm>
          <a:prstGeom prst="rect">
            <a:avLst/>
          </a:prstGeom>
          <a:solidFill>
            <a:srgbClr val="9A031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bg1"/>
                </a:solidFill>
                <a:effectLst/>
                <a:latin typeface="Arial"/>
                <a:ea typeface="Times New Roman" panose="02020603050405020304" pitchFamily="18" charset="0"/>
                <a:cs typeface="Arial"/>
              </a:rPr>
              <a:t>Housing advice given to</a:t>
            </a:r>
            <a:r>
              <a:rPr lang="en-GB" sz="2000" dirty="0">
                <a:solidFill>
                  <a:schemeClr val="bg1"/>
                </a:solidFill>
                <a:latin typeface="Arial"/>
                <a:ea typeface="Times New Roman" panose="02020603050405020304" pitchFamily="18" charset="0"/>
                <a:cs typeface="Arial"/>
              </a:rPr>
              <a:t> 906 </a:t>
            </a:r>
            <a:r>
              <a:rPr lang="en-GB" sz="2000" dirty="0">
                <a:solidFill>
                  <a:schemeClr val="bg1"/>
                </a:solidFill>
                <a:effectLst/>
                <a:latin typeface="Arial"/>
                <a:ea typeface="Times New Roman" panose="02020603050405020304" pitchFamily="18" charset="0"/>
                <a:cs typeface="Arial"/>
              </a:rPr>
              <a:t>individual households between April </a:t>
            </a:r>
            <a:r>
              <a:rPr lang="en-GB" sz="2000" dirty="0">
                <a:solidFill>
                  <a:schemeClr val="bg1"/>
                </a:solidFill>
                <a:latin typeface="Arial"/>
                <a:ea typeface="Times New Roman" panose="02020603050405020304" pitchFamily="18" charset="0"/>
                <a:cs typeface="Arial"/>
              </a:rPr>
              <a:t>2023</a:t>
            </a:r>
            <a:r>
              <a:rPr lang="en-GB" sz="2000" dirty="0">
                <a:solidFill>
                  <a:schemeClr val="bg1"/>
                </a:solidFill>
                <a:effectLst/>
                <a:latin typeface="Arial"/>
                <a:ea typeface="Times New Roman" panose="02020603050405020304" pitchFamily="18" charset="0"/>
                <a:cs typeface="Arial"/>
              </a:rPr>
              <a:t> and March </a:t>
            </a:r>
            <a:r>
              <a:rPr lang="en-GB" sz="2000" dirty="0">
                <a:solidFill>
                  <a:schemeClr val="bg1"/>
                </a:solidFill>
                <a:latin typeface="Arial"/>
                <a:ea typeface="Times New Roman" panose="02020603050405020304" pitchFamily="18" charset="0"/>
                <a:cs typeface="Arial"/>
              </a:rPr>
              <a:t>2024 this is an increase of advice to 125 more households than in 22/23</a:t>
            </a:r>
            <a:endParaRPr lang="en-GB" sz="2000" dirty="0">
              <a:solidFill>
                <a:schemeClr val="bg1"/>
              </a:solidFill>
              <a:effectLst/>
              <a:latin typeface="Arial"/>
              <a:ea typeface="Times New Roman" panose="02020603050405020304" pitchFamily="18" charset="0"/>
              <a:cs typeface="Arial"/>
            </a:endParaRPr>
          </a:p>
        </p:txBody>
      </p:sp>
      <p:sp>
        <p:nvSpPr>
          <p:cNvPr id="8" name="Rectangle 7">
            <a:extLst>
              <a:ext uri="{FF2B5EF4-FFF2-40B4-BE49-F238E27FC236}">
                <a16:creationId xmlns:a16="http://schemas.microsoft.com/office/drawing/2014/main" id="{167A56CB-F448-2B94-E904-7DF0418456BC}"/>
              </a:ext>
              <a:ext uri="{C183D7F6-B498-43B3-948B-1728B52AA6E4}">
                <adec:decorative xmlns:adec="http://schemas.microsoft.com/office/drawing/2017/decorative" val="1"/>
              </a:ext>
            </a:extLst>
          </p:cNvPr>
          <p:cNvSpPr/>
          <p:nvPr/>
        </p:nvSpPr>
        <p:spPr>
          <a:xfrm>
            <a:off x="6113311" y="3402073"/>
            <a:ext cx="5182389" cy="1597435"/>
          </a:xfrm>
          <a:prstGeom prst="rect">
            <a:avLst/>
          </a:prstGeom>
          <a:solidFill>
            <a:srgbClr val="9A031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bg1"/>
                </a:solidFill>
                <a:latin typeface="Arial"/>
                <a:ea typeface="Times New Roman" panose="02020603050405020304" pitchFamily="18" charset="0"/>
                <a:cs typeface="Arial"/>
              </a:rPr>
              <a:t>Held a successful training event for Landlords on the Renters Reform Bill to ensure Landlords we work with are up to date on all the latest legislation</a:t>
            </a:r>
            <a:endParaRPr lang="en-GB" sz="2000" dirty="0">
              <a:solidFill>
                <a:schemeClr val="bg1"/>
              </a:solidFill>
              <a:latin typeface="Arial"/>
              <a:cs typeface="Arial"/>
            </a:endParaRPr>
          </a:p>
        </p:txBody>
      </p:sp>
      <p:sp>
        <p:nvSpPr>
          <p:cNvPr id="10" name="Rectangle 9">
            <a:extLst>
              <a:ext uri="{FF2B5EF4-FFF2-40B4-BE49-F238E27FC236}">
                <a16:creationId xmlns:a16="http://schemas.microsoft.com/office/drawing/2014/main" id="{131A5563-B41F-20FF-59AD-5E7CBBC79521}"/>
              </a:ext>
              <a:ext uri="{C183D7F6-B498-43B3-948B-1728B52AA6E4}">
                <adec:decorative xmlns:adec="http://schemas.microsoft.com/office/drawing/2017/decorative" val="1"/>
              </a:ext>
            </a:extLst>
          </p:cNvPr>
          <p:cNvSpPr/>
          <p:nvPr/>
        </p:nvSpPr>
        <p:spPr>
          <a:xfrm>
            <a:off x="700919" y="5213763"/>
            <a:ext cx="10613921" cy="1429810"/>
          </a:xfrm>
          <a:prstGeom prst="rect">
            <a:avLst/>
          </a:prstGeom>
          <a:solidFill>
            <a:srgbClr val="9A031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bg1"/>
                </a:solidFill>
                <a:latin typeface="Arial"/>
                <a:ea typeface="Calibri"/>
                <a:cs typeface="Arial"/>
              </a:rPr>
              <a:t> Awarded Hardship grants of over £24,000 to some of the most vulnerable </a:t>
            </a:r>
            <a:r>
              <a:rPr lang="en-GB" sz="2000">
                <a:solidFill>
                  <a:schemeClr val="bg1"/>
                </a:solidFill>
                <a:latin typeface="Arial"/>
                <a:ea typeface="Calibri"/>
                <a:cs typeface="Arial"/>
              </a:rPr>
              <a:t>households</a:t>
            </a:r>
            <a:r>
              <a:rPr lang="en-GB" sz="2000" dirty="0">
                <a:solidFill>
                  <a:schemeClr val="bg1"/>
                </a:solidFill>
                <a:latin typeface="Arial"/>
                <a:ea typeface="Calibri"/>
                <a:cs typeface="Arial"/>
              </a:rPr>
              <a:t> in the district</a:t>
            </a:r>
            <a:endParaRPr lang="en-US" dirty="0">
              <a:solidFill>
                <a:schemeClr val="bg1"/>
              </a:solidFill>
            </a:endParaRPr>
          </a:p>
        </p:txBody>
      </p:sp>
    </p:spTree>
    <p:extLst>
      <p:ext uri="{BB962C8B-B14F-4D97-AF65-F5344CB8AC3E}">
        <p14:creationId xmlns:p14="http://schemas.microsoft.com/office/powerpoint/2010/main" val="1930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0"/>
            <a:ext cx="12192000" cy="1349829"/>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130627" y="78587"/>
            <a:ext cx="11912689" cy="1151500"/>
          </a:xfrm>
        </p:spPr>
        <p:txBody>
          <a:bodyPr>
            <a:normAutofit/>
          </a:bodyPr>
          <a:lstStyle/>
          <a:p>
            <a:r>
              <a:rPr lang="en-GB" sz="3500" b="1">
                <a:solidFill>
                  <a:schemeClr val="bg1"/>
                </a:solidFill>
                <a:latin typeface="Arial" panose="020B0604020202020204" pitchFamily="34" charset="0"/>
                <a:cs typeface="Arial" panose="020B0604020202020204" pitchFamily="34" charset="0"/>
              </a:rPr>
              <a:t>Key Achievements 2023 - 2024: </a:t>
            </a:r>
            <a:r>
              <a:rPr lang="en-GB" sz="3500">
                <a:solidFill>
                  <a:schemeClr val="bg1"/>
                </a:solidFill>
                <a:latin typeface="Arial" panose="020B0604020202020204" pitchFamily="34" charset="0"/>
                <a:cs typeface="Arial" panose="020B0604020202020204" pitchFamily="34" charset="0"/>
              </a:rPr>
              <a:t>Community Partnerships and Projects Team</a:t>
            </a:r>
          </a:p>
        </p:txBody>
      </p:sp>
      <p:sp>
        <p:nvSpPr>
          <p:cNvPr id="4" name="Rectangle 3">
            <a:extLst>
              <a:ext uri="{FF2B5EF4-FFF2-40B4-BE49-F238E27FC236}">
                <a16:creationId xmlns:a16="http://schemas.microsoft.com/office/drawing/2014/main" id="{4A4409A6-4083-1071-FDA1-0DFC3A764594}"/>
              </a:ext>
              <a:ext uri="{C183D7F6-B498-43B3-948B-1728B52AA6E4}">
                <adec:decorative xmlns:adec="http://schemas.microsoft.com/office/drawing/2017/decorative" val="1"/>
              </a:ext>
            </a:extLst>
          </p:cNvPr>
          <p:cNvSpPr/>
          <p:nvPr/>
        </p:nvSpPr>
        <p:spPr>
          <a:xfrm>
            <a:off x="452740" y="3478570"/>
            <a:ext cx="5442857" cy="1545514"/>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0" i="0">
                <a:solidFill>
                  <a:schemeClr val="bg1"/>
                </a:solidFill>
                <a:effectLst/>
                <a:latin typeface="Arial"/>
                <a:cs typeface="Arial"/>
              </a:rPr>
              <a:t>Here for Hart </a:t>
            </a:r>
            <a:r>
              <a:rPr lang="en-GB" sz="2000">
                <a:solidFill>
                  <a:schemeClr val="bg1"/>
                </a:solidFill>
                <a:latin typeface="Arial"/>
                <a:cs typeface="Arial"/>
              </a:rPr>
              <a:t>Working Group expanded to 20 organisations including local support groups, voluntary sector and statutory services. Seen as a best practice initiative across Hampshire</a:t>
            </a:r>
          </a:p>
        </p:txBody>
      </p:sp>
      <p:sp>
        <p:nvSpPr>
          <p:cNvPr id="6" name="Rectangle 5">
            <a:extLst>
              <a:ext uri="{FF2B5EF4-FFF2-40B4-BE49-F238E27FC236}">
                <a16:creationId xmlns:a16="http://schemas.microsoft.com/office/drawing/2014/main" id="{5DBD173D-036F-B00F-751E-DBA8CBFFB57E}"/>
              </a:ext>
              <a:ext uri="{C183D7F6-B498-43B3-948B-1728B52AA6E4}">
                <adec:decorative xmlns:adec="http://schemas.microsoft.com/office/drawing/2017/decorative" val="1"/>
              </a:ext>
            </a:extLst>
          </p:cNvPr>
          <p:cNvSpPr/>
          <p:nvPr/>
        </p:nvSpPr>
        <p:spPr>
          <a:xfrm>
            <a:off x="6385457" y="5269135"/>
            <a:ext cx="5355772" cy="1156271"/>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Developed a strategy to focus support in Hart's areas of need using Census data</a:t>
            </a:r>
          </a:p>
        </p:txBody>
      </p:sp>
      <p:sp>
        <p:nvSpPr>
          <p:cNvPr id="8" name="Rectangle 7">
            <a:extLst>
              <a:ext uri="{FF2B5EF4-FFF2-40B4-BE49-F238E27FC236}">
                <a16:creationId xmlns:a16="http://schemas.microsoft.com/office/drawing/2014/main" id="{4002CEB2-9E46-D929-8FED-EF066CAC2070}"/>
              </a:ext>
              <a:ext uri="{C183D7F6-B498-43B3-948B-1728B52AA6E4}">
                <adec:decorative xmlns:adec="http://schemas.microsoft.com/office/drawing/2017/decorative" val="1"/>
              </a:ext>
            </a:extLst>
          </p:cNvPr>
          <p:cNvSpPr/>
          <p:nvPr/>
        </p:nvSpPr>
        <p:spPr>
          <a:xfrm>
            <a:off x="6341913" y="1698926"/>
            <a:ext cx="5442858" cy="1534593"/>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0" i="0">
                <a:solidFill>
                  <a:schemeClr val="bg1"/>
                </a:solidFill>
                <a:effectLst/>
                <a:latin typeface="Arial"/>
                <a:cs typeface="Arial"/>
              </a:rPr>
              <a:t>Armed Forces </a:t>
            </a:r>
            <a:r>
              <a:rPr lang="en-GB" sz="2000">
                <a:solidFill>
                  <a:schemeClr val="bg1"/>
                </a:solidFill>
                <a:latin typeface="Arial"/>
                <a:cs typeface="Arial"/>
              </a:rPr>
              <a:t>training delivered across the whole</a:t>
            </a:r>
            <a:r>
              <a:rPr lang="en-GB" sz="2000" b="0" i="0">
                <a:solidFill>
                  <a:schemeClr val="bg1"/>
                </a:solidFill>
                <a:effectLst/>
                <a:latin typeface="Arial"/>
                <a:cs typeface="Arial"/>
              </a:rPr>
              <a:t> Council</a:t>
            </a:r>
            <a:r>
              <a:rPr lang="en-GB" sz="2000">
                <a:solidFill>
                  <a:schemeClr val="bg1"/>
                </a:solidFill>
                <a:latin typeface="Arial"/>
                <a:cs typeface="Arial"/>
              </a:rPr>
              <a:t>, implemented a Reservist Policy and initiated a recruitment process. Started working with local Cadet group</a:t>
            </a:r>
          </a:p>
        </p:txBody>
      </p:sp>
      <p:sp>
        <p:nvSpPr>
          <p:cNvPr id="9" name="Rectangle 8">
            <a:extLst>
              <a:ext uri="{FF2B5EF4-FFF2-40B4-BE49-F238E27FC236}">
                <a16:creationId xmlns:a16="http://schemas.microsoft.com/office/drawing/2014/main" id="{502E0B8E-9E9B-B554-C37E-156E842D59F2}"/>
              </a:ext>
              <a:ext uri="{C183D7F6-B498-43B3-948B-1728B52AA6E4}">
                <adec:decorative xmlns:adec="http://schemas.microsoft.com/office/drawing/2017/decorative" val="1"/>
              </a:ext>
            </a:extLst>
          </p:cNvPr>
          <p:cNvSpPr/>
          <p:nvPr/>
        </p:nvSpPr>
        <p:spPr>
          <a:xfrm>
            <a:off x="6385457" y="3446691"/>
            <a:ext cx="5355772" cy="1545514"/>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Produced Here for Hart and Cost of Living Bulletins for residents throughout the year and across all social media platforms</a:t>
            </a:r>
          </a:p>
        </p:txBody>
      </p:sp>
      <p:sp>
        <p:nvSpPr>
          <p:cNvPr id="10" name="Rectangle 9">
            <a:extLst>
              <a:ext uri="{FF2B5EF4-FFF2-40B4-BE49-F238E27FC236}">
                <a16:creationId xmlns:a16="http://schemas.microsoft.com/office/drawing/2014/main" id="{65FCD956-829B-C38F-BBD9-CF838D113E51}"/>
              </a:ext>
              <a:ext uri="{C183D7F6-B498-43B3-948B-1728B52AA6E4}">
                <adec:decorative xmlns:adec="http://schemas.microsoft.com/office/drawing/2017/decorative" val="1"/>
              </a:ext>
            </a:extLst>
          </p:cNvPr>
          <p:cNvSpPr/>
          <p:nvPr/>
        </p:nvSpPr>
        <p:spPr>
          <a:xfrm>
            <a:off x="452740" y="1690531"/>
            <a:ext cx="5442858" cy="1534593"/>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In partnership with Housing, aided 35 Ukrainian families to rent their first home in the UK. Provided one to one support to ensure successful tenancies</a:t>
            </a:r>
            <a:endParaRPr lang="en-GB" sz="200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6152E9EF-B6C5-5706-D1BC-4F0233FC5B09}"/>
              </a:ext>
              <a:ext uri="{C183D7F6-B498-43B3-948B-1728B52AA6E4}">
                <adec:decorative xmlns:adec="http://schemas.microsoft.com/office/drawing/2017/decorative" val="1"/>
              </a:ext>
            </a:extLst>
          </p:cNvPr>
          <p:cNvSpPr/>
          <p:nvPr/>
        </p:nvSpPr>
        <p:spPr>
          <a:xfrm>
            <a:off x="452740" y="5269135"/>
            <a:ext cx="5442857" cy="1167125"/>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bg1"/>
              </a:solidFill>
            </a:endParaRPr>
          </a:p>
        </p:txBody>
      </p:sp>
      <p:sp>
        <p:nvSpPr>
          <p:cNvPr id="15" name="TextBox 14">
            <a:extLst>
              <a:ext uri="{FF2B5EF4-FFF2-40B4-BE49-F238E27FC236}">
                <a16:creationId xmlns:a16="http://schemas.microsoft.com/office/drawing/2014/main" id="{9BDC16A6-2768-9000-9B31-B33E9146813D}"/>
              </a:ext>
              <a:ext uri="{C183D7F6-B498-43B3-948B-1728B52AA6E4}">
                <adec:decorative xmlns:adec="http://schemas.microsoft.com/office/drawing/2017/decorative" val="1"/>
              </a:ext>
            </a:extLst>
          </p:cNvPr>
          <p:cNvSpPr txBox="1"/>
          <p:nvPr/>
        </p:nvSpPr>
        <p:spPr>
          <a:xfrm>
            <a:off x="668925" y="5496676"/>
            <a:ext cx="5010485" cy="707886"/>
          </a:xfrm>
          <a:prstGeom prst="rect">
            <a:avLst/>
          </a:prstGeom>
          <a:noFill/>
        </p:spPr>
        <p:txBody>
          <a:bodyPr wrap="square" lIns="91440" tIns="45720" rIns="91440" bIns="45720" anchor="t">
            <a:spAutoFit/>
          </a:bodyPr>
          <a:lstStyle/>
          <a:p>
            <a:pPr algn="ctr"/>
            <a:r>
              <a:rPr lang="en-GB" sz="2000">
                <a:solidFill>
                  <a:schemeClr val="bg1"/>
                </a:solidFill>
                <a:latin typeface="Arial"/>
                <a:cs typeface="Arial"/>
              </a:rPr>
              <a:t>Applied for the Armed Forces Covenant Silver Award</a:t>
            </a:r>
          </a:p>
        </p:txBody>
      </p:sp>
    </p:spTree>
    <p:extLst>
      <p:ext uri="{BB962C8B-B14F-4D97-AF65-F5344CB8AC3E}">
        <p14:creationId xmlns:p14="http://schemas.microsoft.com/office/powerpoint/2010/main" val="1036607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0"/>
            <a:ext cx="12192000" cy="1349829"/>
          </a:xfrm>
          <a:prstGeom prst="rect">
            <a:avLst/>
          </a:prstGeom>
          <a:solidFill>
            <a:srgbClr val="434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130628" y="78587"/>
            <a:ext cx="11985172" cy="1151500"/>
          </a:xfrm>
        </p:spPr>
        <p:txBody>
          <a:bodyPr>
            <a:normAutofit/>
          </a:bodyPr>
          <a:lstStyle/>
          <a:p>
            <a:r>
              <a:rPr lang="en-GB" sz="3500" b="1">
                <a:solidFill>
                  <a:schemeClr val="bg1"/>
                </a:solidFill>
                <a:latin typeface="Arial" panose="020B0604020202020204" pitchFamily="34" charset="0"/>
                <a:cs typeface="Arial" panose="020B0604020202020204" pitchFamily="34" charset="0"/>
              </a:rPr>
              <a:t>Key Achievements 2023 - 2024: </a:t>
            </a:r>
            <a:r>
              <a:rPr lang="en-GB" sz="3500">
                <a:solidFill>
                  <a:schemeClr val="bg1"/>
                </a:solidFill>
                <a:latin typeface="Arial" panose="020B0604020202020204" pitchFamily="34" charset="0"/>
                <a:cs typeface="Arial" panose="020B0604020202020204" pitchFamily="34" charset="0"/>
              </a:rPr>
              <a:t>Community Safety Team</a:t>
            </a:r>
          </a:p>
        </p:txBody>
      </p:sp>
      <p:sp>
        <p:nvSpPr>
          <p:cNvPr id="4" name="Rectangle 3">
            <a:extLst>
              <a:ext uri="{FF2B5EF4-FFF2-40B4-BE49-F238E27FC236}">
                <a16:creationId xmlns:a16="http://schemas.microsoft.com/office/drawing/2014/main" id="{4A4409A6-4083-1071-FDA1-0DFC3A764594}"/>
              </a:ext>
              <a:ext uri="{C183D7F6-B498-43B3-948B-1728B52AA6E4}">
                <adec:decorative xmlns:adec="http://schemas.microsoft.com/office/drawing/2017/decorative" val="1"/>
              </a:ext>
            </a:extLst>
          </p:cNvPr>
          <p:cNvSpPr/>
          <p:nvPr/>
        </p:nvSpPr>
        <p:spPr>
          <a:xfrm>
            <a:off x="6269870" y="3423739"/>
            <a:ext cx="5591024" cy="1547195"/>
          </a:xfrm>
          <a:prstGeom prst="rect">
            <a:avLst/>
          </a:prstGeom>
          <a:solidFill>
            <a:srgbClr val="434D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916 Antisocial behaviour complaints processed including 322 received directly, the remainder received via the Police contact centre.</a:t>
            </a:r>
          </a:p>
        </p:txBody>
      </p:sp>
      <p:sp>
        <p:nvSpPr>
          <p:cNvPr id="7" name="Rectangle 6">
            <a:extLst>
              <a:ext uri="{FF2B5EF4-FFF2-40B4-BE49-F238E27FC236}">
                <a16:creationId xmlns:a16="http://schemas.microsoft.com/office/drawing/2014/main" id="{7D78B0D1-52CD-C2BA-D71E-82C36CAA49F8}"/>
              </a:ext>
              <a:ext uri="{C183D7F6-B498-43B3-948B-1728B52AA6E4}">
                <adec:decorative xmlns:adec="http://schemas.microsoft.com/office/drawing/2017/decorative" val="1"/>
              </a:ext>
            </a:extLst>
          </p:cNvPr>
          <p:cNvSpPr/>
          <p:nvPr/>
        </p:nvSpPr>
        <p:spPr>
          <a:xfrm>
            <a:off x="6265335" y="1515715"/>
            <a:ext cx="5597072" cy="1811850"/>
          </a:xfrm>
          <a:prstGeom prst="rect">
            <a:avLst/>
          </a:prstGeom>
          <a:solidFill>
            <a:srgbClr val="434D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Early intervention and the use of 4 Community Protection Warnings has prevented the need for any C</a:t>
            </a:r>
            <a:r>
              <a:rPr lang="en-GB" sz="2000" b="0" i="0">
                <a:solidFill>
                  <a:schemeClr val="bg1"/>
                </a:solidFill>
                <a:effectLst/>
                <a:latin typeface="Arial"/>
                <a:cs typeface="Arial"/>
              </a:rPr>
              <a:t>ommunity Protection </a:t>
            </a:r>
            <a:r>
              <a:rPr lang="en-GB" sz="2000">
                <a:solidFill>
                  <a:schemeClr val="bg1"/>
                </a:solidFill>
                <a:latin typeface="Arial"/>
                <a:cs typeface="Arial"/>
              </a:rPr>
              <a:t>Notices</a:t>
            </a:r>
            <a:r>
              <a:rPr lang="en-GB" sz="2000" b="0" i="0">
                <a:solidFill>
                  <a:schemeClr val="bg1"/>
                </a:solidFill>
                <a:effectLst/>
                <a:latin typeface="Arial"/>
                <a:cs typeface="Arial"/>
              </a:rPr>
              <a:t>, Closures or Civil Injunctions in </a:t>
            </a:r>
            <a:r>
              <a:rPr lang="en-GB" sz="2000">
                <a:solidFill>
                  <a:schemeClr val="bg1"/>
                </a:solidFill>
                <a:latin typeface="Arial"/>
                <a:cs typeface="Arial"/>
              </a:rPr>
              <a:t>2023/24</a:t>
            </a:r>
            <a:r>
              <a:rPr lang="en-GB" sz="2000" b="0" i="0">
                <a:solidFill>
                  <a:schemeClr val="bg1"/>
                </a:solidFill>
                <a:effectLst/>
                <a:latin typeface="Arial"/>
                <a:cs typeface="Arial"/>
              </a:rPr>
              <a:t> period</a:t>
            </a:r>
            <a:r>
              <a:rPr lang="en-GB" sz="2000">
                <a:solidFill>
                  <a:schemeClr val="bg1"/>
                </a:solidFill>
                <a:latin typeface="Arial"/>
                <a:cs typeface="Arial"/>
              </a:rPr>
              <a:t>.</a:t>
            </a:r>
          </a:p>
        </p:txBody>
      </p:sp>
      <p:sp>
        <p:nvSpPr>
          <p:cNvPr id="8" name="Rectangle 7">
            <a:extLst>
              <a:ext uri="{FF2B5EF4-FFF2-40B4-BE49-F238E27FC236}">
                <a16:creationId xmlns:a16="http://schemas.microsoft.com/office/drawing/2014/main" id="{C7863BA6-2D94-8927-9846-7BE8890D53C1}"/>
              </a:ext>
              <a:ext uri="{C183D7F6-B498-43B3-948B-1728B52AA6E4}">
                <adec:decorative xmlns:adec="http://schemas.microsoft.com/office/drawing/2017/decorative" val="1"/>
              </a:ext>
            </a:extLst>
          </p:cNvPr>
          <p:cNvSpPr/>
          <p:nvPr/>
        </p:nvSpPr>
        <p:spPr>
          <a:xfrm>
            <a:off x="512537" y="5102816"/>
            <a:ext cx="11354405" cy="1587059"/>
          </a:xfrm>
          <a:prstGeom prst="rect">
            <a:avLst/>
          </a:prstGeom>
          <a:solidFill>
            <a:srgbClr val="434D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28 projects/training courses delivered including a promotional event to retailers around use of the DISC online reporting system which shares instantly to Police/other retailers to support tackling ASB/shoplifting and </a:t>
            </a:r>
            <a:r>
              <a:rPr lang="en-GB" sz="2000" i="1">
                <a:solidFill>
                  <a:schemeClr val="bg1"/>
                </a:solidFill>
                <a:latin typeface="Arial"/>
                <a:cs typeface="Arial"/>
              </a:rPr>
              <a:t>Think Safe</a:t>
            </a:r>
            <a:r>
              <a:rPr lang="en-GB" sz="2000">
                <a:solidFill>
                  <a:schemeClr val="bg1"/>
                </a:solidFill>
                <a:latin typeface="Arial"/>
                <a:cs typeface="Arial"/>
              </a:rPr>
              <a:t>, </a:t>
            </a:r>
            <a:r>
              <a:rPr lang="en-GB" sz="2000" i="1">
                <a:solidFill>
                  <a:schemeClr val="bg1"/>
                </a:solidFill>
                <a:latin typeface="Arial"/>
                <a:cs typeface="Arial"/>
              </a:rPr>
              <a:t>Stay Safe</a:t>
            </a:r>
            <a:r>
              <a:rPr lang="en-GB" sz="2000">
                <a:solidFill>
                  <a:schemeClr val="bg1"/>
                </a:solidFill>
                <a:latin typeface="Arial"/>
                <a:cs typeface="Arial"/>
              </a:rPr>
              <a:t> and </a:t>
            </a:r>
            <a:r>
              <a:rPr lang="en-GB" sz="2000" i="1">
                <a:solidFill>
                  <a:schemeClr val="bg1"/>
                </a:solidFill>
                <a:latin typeface="Arial"/>
                <a:cs typeface="Arial"/>
              </a:rPr>
              <a:t>Think Drive Stay Alive</a:t>
            </a:r>
            <a:r>
              <a:rPr lang="en-GB" sz="2000">
                <a:solidFill>
                  <a:schemeClr val="bg1"/>
                </a:solidFill>
                <a:latin typeface="Arial"/>
                <a:cs typeface="Arial"/>
              </a:rPr>
              <a:t> education pieces to schools on general safety matters and Child Criminal Exploitation (CCE) respectively.</a:t>
            </a:r>
          </a:p>
        </p:txBody>
      </p:sp>
      <p:sp>
        <p:nvSpPr>
          <p:cNvPr id="10" name="Rectangle 9">
            <a:extLst>
              <a:ext uri="{FF2B5EF4-FFF2-40B4-BE49-F238E27FC236}">
                <a16:creationId xmlns:a16="http://schemas.microsoft.com/office/drawing/2014/main" id="{526B69D4-ACF2-C2DF-74EF-EB90457F7904}"/>
              </a:ext>
              <a:ext uri="{C183D7F6-B498-43B3-948B-1728B52AA6E4}">
                <adec:decorative xmlns:adec="http://schemas.microsoft.com/office/drawing/2017/decorative" val="1"/>
              </a:ext>
            </a:extLst>
          </p:cNvPr>
          <p:cNvSpPr/>
          <p:nvPr/>
        </p:nvSpPr>
        <p:spPr>
          <a:xfrm>
            <a:off x="517072" y="1510531"/>
            <a:ext cx="5406572" cy="1813844"/>
          </a:xfrm>
          <a:prstGeom prst="rect">
            <a:avLst/>
          </a:prstGeom>
          <a:solidFill>
            <a:srgbClr val="434D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318 early interventions including </a:t>
            </a:r>
            <a:r>
              <a:rPr lang="en-GB" sz="2000" b="0" i="0">
                <a:solidFill>
                  <a:schemeClr val="bg1"/>
                </a:solidFill>
                <a:effectLst/>
                <a:latin typeface="Arial"/>
                <a:cs typeface="Arial"/>
              </a:rPr>
              <a:t>ASB Warning Letters, Acceptable Behaviour Agreements, Good Neighbour Agreements or Mediation </a:t>
            </a:r>
            <a:r>
              <a:rPr lang="en-GB" sz="2000">
                <a:solidFill>
                  <a:schemeClr val="bg1"/>
                </a:solidFill>
                <a:latin typeface="Arial"/>
                <a:cs typeface="Arial"/>
              </a:rPr>
              <a:t>referrals have taken place.</a:t>
            </a:r>
            <a:endParaRPr lang="en-US">
              <a:solidFill>
                <a:schemeClr val="bg1"/>
              </a:solidFill>
            </a:endParaRPr>
          </a:p>
        </p:txBody>
      </p:sp>
      <p:sp>
        <p:nvSpPr>
          <p:cNvPr id="6" name="Rectangle 5">
            <a:extLst>
              <a:ext uri="{FF2B5EF4-FFF2-40B4-BE49-F238E27FC236}">
                <a16:creationId xmlns:a16="http://schemas.microsoft.com/office/drawing/2014/main" id="{890AF6BA-D119-05E1-D160-B8410ECCBEC6}"/>
              </a:ext>
              <a:ext uri="{C183D7F6-B498-43B3-948B-1728B52AA6E4}">
                <adec:decorative xmlns:adec="http://schemas.microsoft.com/office/drawing/2017/decorative" val="1"/>
              </a:ext>
            </a:extLst>
          </p:cNvPr>
          <p:cNvSpPr/>
          <p:nvPr/>
        </p:nvSpPr>
        <p:spPr>
          <a:xfrm>
            <a:off x="517071" y="3427625"/>
            <a:ext cx="5406572" cy="1544725"/>
          </a:xfrm>
          <a:prstGeom prst="rect">
            <a:avLst/>
          </a:prstGeom>
          <a:solidFill>
            <a:srgbClr val="434D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Delivery of Knife Crime Awareness session to Explorer Scouts and Youth Group around myths and dangers of carrying a knife.</a:t>
            </a:r>
          </a:p>
        </p:txBody>
      </p:sp>
    </p:spTree>
    <p:extLst>
      <p:ext uri="{BB962C8B-B14F-4D97-AF65-F5344CB8AC3E}">
        <p14:creationId xmlns:p14="http://schemas.microsoft.com/office/powerpoint/2010/main" val="4230947524"/>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1889bdd-0630-471e-af10-0dc056b3283c" xsi:nil="true"/>
    <TaxCatchAll xmlns="056c3512-60f7-40c9-b665-9b07f27aa59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E5346463077747B576D49FD301B12D" ma:contentTypeVersion="46" ma:contentTypeDescription="Create a new document." ma:contentTypeScope="" ma:versionID="68462646d75160099be4c012fdb2161b">
  <xsd:schema xmlns:xsd="http://www.w3.org/2001/XMLSchema" xmlns:xs="http://www.w3.org/2001/XMLSchema" xmlns:p="http://schemas.microsoft.com/office/2006/metadata/properties" xmlns:ns2="056c3512-60f7-40c9-b665-9b07f27aa59d" xmlns:ns3="b1889bdd-0630-471e-af10-0dc056b3283c" targetNamespace="http://schemas.microsoft.com/office/2006/metadata/properties" ma:root="true" ma:fieldsID="9d44e28aaa7b5b0a57fe1fc112bfd192" ns2:_="" ns3:_="">
    <xsd:import namespace="056c3512-60f7-40c9-b665-9b07f27aa59d"/>
    <xsd:import namespace="b1889bdd-0630-471e-af10-0dc056b3283c"/>
    <xsd:element name="properties">
      <xsd:complexType>
        <xsd:sequence>
          <xsd:element name="documentManagement">
            <xsd:complexType>
              <xsd:all>
                <xsd:element ref="ns2: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6c3512-60f7-40c9-b665-9b07f27aa59d"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d94f2d36-365c-4d0e-bbf6-9fad805894d9}" ma:internalName="TaxCatchAll" ma:showField="CatchAllData" ma:web="056c3512-60f7-40c9-b665-9b07f27aa59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1889bdd-0630-471e-af10-0dc056b3283c" elementFormDefault="qualified">
    <xsd:import namespace="http://schemas.microsoft.com/office/2006/documentManagement/types"/>
    <xsd:import namespace="http://schemas.microsoft.com/office/infopath/2007/PartnerControls"/>
    <xsd:element name="lcf76f155ced4ddcb4097134ff3c332f" ma:index="9"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85605F-276F-49EB-A274-BA119ABC87E3}">
  <ds:schemaRefs>
    <ds:schemaRef ds:uri="http://schemas.microsoft.com/office/2006/metadata/properties"/>
    <ds:schemaRef ds:uri="http://purl.org/dc/elements/1.1/"/>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b1889bdd-0630-471e-af10-0dc056b3283c"/>
    <ds:schemaRef ds:uri="056c3512-60f7-40c9-b665-9b07f27aa59d"/>
    <ds:schemaRef ds:uri="http://purl.org/dc/terms/"/>
  </ds:schemaRefs>
</ds:datastoreItem>
</file>

<file path=customXml/itemProps2.xml><?xml version="1.0" encoding="utf-8"?>
<ds:datastoreItem xmlns:ds="http://schemas.openxmlformats.org/officeDocument/2006/customXml" ds:itemID="{AEEEB22B-3076-4679-A991-B96DC27AE3BE}">
  <ds:schemaRefs>
    <ds:schemaRef ds:uri="056c3512-60f7-40c9-b665-9b07f27aa59d"/>
    <ds:schemaRef ds:uri="b1889bdd-0630-471e-af10-0dc056b328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C4A8630-F14A-46D4-B5EF-3ACA76D8E2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4</TotalTime>
  <Words>1596</Words>
  <Application>Microsoft Office PowerPoint</Application>
  <PresentationFormat>Widescreen</PresentationFormat>
  <Paragraphs>128</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Metropolitan</vt:lpstr>
      <vt:lpstr>PowerPoint Presentation</vt:lpstr>
      <vt:lpstr>Contents</vt:lpstr>
      <vt:lpstr>PowerPoint Presentation</vt:lpstr>
      <vt:lpstr>Key Achievements 2023 - 2024:  Private Sector Housing Team</vt:lpstr>
      <vt:lpstr>Key Achievements 2023 - 2024: Strategy and Development Team</vt:lpstr>
      <vt:lpstr>Key Achievements 2023 - 2024: Housing Business Support</vt:lpstr>
      <vt:lpstr>Key Achievements 2023 - 2024: Housing Solutions Team</vt:lpstr>
      <vt:lpstr>Key Achievements 2023 - 2024: Community Partnerships and Projects Team</vt:lpstr>
      <vt:lpstr>Key Achievements 2023 - 2024: Community Safety Team</vt:lpstr>
      <vt:lpstr>Key Achievements 2023 - 2024: Parking Team</vt:lpstr>
      <vt:lpstr>Key Achievements 2023 - 2024: Environmental Promotions </vt:lpstr>
      <vt:lpstr>Events Throughout 2023-2024</vt:lpstr>
      <vt:lpstr>Partnership Working</vt:lpstr>
      <vt:lpstr>Grants</vt:lpstr>
      <vt:lpstr>Further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Services Annual Report 2023-24</dc:title>
  <dc:creator>Nicola Harpham</dc:creator>
  <cp:lastModifiedBy>Rona Cheeseman</cp:lastModifiedBy>
  <cp:revision>140</cp:revision>
  <dcterms:created xsi:type="dcterms:W3CDTF">2022-05-18T10:19:59Z</dcterms:created>
  <dcterms:modified xsi:type="dcterms:W3CDTF">2024-05-30T08:14:23Z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0x010100DDE5346463077747B576D49FD301B12D</vt:lpwstr>
  </property>
  <property fmtid="{D5CDD505-2E9C-101B-9397-08002B2CF9AE}" pid="3" name="TaxKeyword">
    <vt:lpwstr/>
  </property>
  <property fmtid="{D5CDD505-2E9C-101B-9397-08002B2CF9AE}" pid="4" name="Document Type">
    <vt:lpwstr/>
  </property>
  <property fmtid="{D5CDD505-2E9C-101B-9397-08002B2CF9AE}" pid="5" name="MediaServiceImageTags">
    <vt:lpwstr/>
  </property>
  <property fmtid="{D5CDD505-2E9C-101B-9397-08002B2CF9AE}" pid="6" name="Hart Department">
    <vt:lpwstr/>
  </property>
  <property fmtid="{D5CDD505-2E9C-101B-9397-08002B2CF9AE}" pid="7" name="Privacy">
    <vt:lpwstr/>
  </property>
  <property fmtid="{D5CDD505-2E9C-101B-9397-08002B2CF9AE}" pid="8" name="Subject Matter">
    <vt:lpwstr/>
  </property>
  <property fmtid="{D5CDD505-2E9C-101B-9397-08002B2CF9AE}" pid="9" name="TaxKeywordTaxHTField">
    <vt:lpwstr/>
  </property>
  <property fmtid="{D5CDD505-2E9C-101B-9397-08002B2CF9AE}" pid="10" name="lbc41b8b18144c28ac59306069cd5a82">
    <vt:lpwstr/>
  </property>
  <property fmtid="{D5CDD505-2E9C-101B-9397-08002B2CF9AE}" pid="11" name="f9f7c4bcf78343dcb6b0e22788a9078c">
    <vt:lpwstr/>
  </property>
  <property fmtid="{D5CDD505-2E9C-101B-9397-08002B2CF9AE}" pid="12" name="m2f4770ba8f44238ba90ebb9faff9089">
    <vt:lpwstr/>
  </property>
  <property fmtid="{D5CDD505-2E9C-101B-9397-08002B2CF9AE}" pid="13" name="c350606c0ebb4ccb87d46c55427aec54">
    <vt:lpwstr/>
  </property>
  <property fmtid="{D5CDD505-2E9C-101B-9397-08002B2CF9AE}" pid="14" name="SharedWithUsers">
    <vt:lpwstr>297;#Nikki Jenkins;#31;#Kelly Watts;#30;#Rachael Wilkinson;#124;#Adam Green;#68;#Dan Fullbrook;#36;#Kirsty Jenkins;#89;#Daryl Phillips;#220;#Alan Oliver;#413;#Steve Forster;#445;#Gerry Crisp;#446;#Jonathan Wright;#344;#John Kennett;#155;#Angela Delaney;#447;#Richard Quarterman;#315;#Chris Axam;#432;#Anne Crampton;#190;#Stuart Bailey;#53;#Jane Worlock;#448;#David Neighbour;#449;#Gill Butler;#450;#Katie Davies;#128;#Dermot Smith;#142;#Spencer Farmer;#339;#Peter Wildsmith;#116;#Chris Dorn;#451;#James Radley;#452;#Tim Southern;#453;#Brian Blewett;#454;#Wendy Makepeace-Browne;#455;#Tony Clarke;#456;#Graham Cockarill;#308;#Robert Harward;#457;#Selena Coburn;#458;#Mark Butcher;#227;#Tina Collins;#459;#Silke Engstrom;#348;#Jon Hale;#460;#Bethany Woods;#461;#Mark Vernon;#462;#Ben Thomas</vt:lpwstr>
  </property>
  <property fmtid="{D5CDD505-2E9C-101B-9397-08002B2CF9AE}" pid="15" name="CloudStatistics_StoryID">
    <vt:lpwstr>62390e3d-fbef-48ee-8992-cfff366afd1a</vt:lpwstr>
  </property>
</Properties>
</file>