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21" r:id="rId4"/>
  </p:sldMasterIdLst>
  <p:notesMasterIdLst>
    <p:notesMasterId r:id="rId19"/>
  </p:notesMasterIdLst>
  <p:sldIdLst>
    <p:sldId id="274" r:id="rId5"/>
    <p:sldId id="268" r:id="rId6"/>
    <p:sldId id="260" r:id="rId7"/>
    <p:sldId id="275" r:id="rId8"/>
    <p:sldId id="276" r:id="rId9"/>
    <p:sldId id="277" r:id="rId10"/>
    <p:sldId id="278" r:id="rId11"/>
    <p:sldId id="279" r:id="rId12"/>
    <p:sldId id="284" r:id="rId13"/>
    <p:sldId id="285" r:id="rId14"/>
    <p:sldId id="267" r:id="rId15"/>
    <p:sldId id="265" r:id="rId16"/>
    <p:sldId id="282" r:id="rId17"/>
    <p:sldId id="271" r:id="rId18"/>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624"/>
    <a:srgbClr val="A0ECD0"/>
    <a:srgbClr val="8FA6CB"/>
    <a:srgbClr val="528063"/>
    <a:srgbClr val="434D46"/>
    <a:srgbClr val="1F1D50"/>
    <a:srgbClr val="9A031D"/>
    <a:srgbClr val="225997"/>
    <a:srgbClr val="7ECBA2"/>
    <a:srgbClr val="A7CA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5933F-E32D-4C8D-A6F5-68B3EB06B2F2}" v="91" dt="2023-06-02T14:49:25.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3792" autoAdjust="0"/>
  </p:normalViewPr>
  <p:slideViewPr>
    <p:cSldViewPr snapToGrid="0">
      <p:cViewPr varScale="1">
        <p:scale>
          <a:sx n="62" d="100"/>
          <a:sy n="62" d="100"/>
        </p:scale>
        <p:origin x="808" y="56"/>
      </p:cViewPr>
      <p:guideLst/>
    </p:cSldViewPr>
  </p:slideViewPr>
  <p:outlineViewPr>
    <p:cViewPr>
      <p:scale>
        <a:sx n="33" d="100"/>
        <a:sy n="33" d="100"/>
      </p:scale>
      <p:origin x="0" y="-55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a Cheeseman" userId="03600d65-e06f-48a8-89a4-be05cba4e92b" providerId="ADAL" clId="{4765933F-E32D-4C8D-A6F5-68B3EB06B2F2}"/>
    <pc:docChg chg="custSel modSld">
      <pc:chgData name="Rona Cheeseman" userId="03600d65-e06f-48a8-89a4-be05cba4e92b" providerId="ADAL" clId="{4765933F-E32D-4C8D-A6F5-68B3EB06B2F2}" dt="2023-06-02T14:49:25.797" v="167"/>
      <pc:docMkLst>
        <pc:docMk/>
      </pc:docMkLst>
      <pc:sldChg chg="modSp mod">
        <pc:chgData name="Rona Cheeseman" userId="03600d65-e06f-48a8-89a4-be05cba4e92b" providerId="ADAL" clId="{4765933F-E32D-4C8D-A6F5-68B3EB06B2F2}" dt="2023-06-02T14:49:25.771" v="59"/>
        <pc:sldMkLst>
          <pc:docMk/>
          <pc:sldMk cId="3111010466" sldId="260"/>
        </pc:sldMkLst>
        <pc:spChg chg="mod">
          <ac:chgData name="Rona Cheeseman" userId="03600d65-e06f-48a8-89a4-be05cba4e92b" providerId="ADAL" clId="{4765933F-E32D-4C8D-A6F5-68B3EB06B2F2}" dt="2023-06-02T14:49:25.757" v="23"/>
          <ac:spMkLst>
            <pc:docMk/>
            <pc:sldMk cId="3111010466" sldId="260"/>
            <ac:spMk id="11" creationId="{8858650E-9110-6CEE-6243-D040106D06DD}"/>
          </ac:spMkLst>
        </pc:spChg>
        <pc:picChg chg="mod">
          <ac:chgData name="Rona Cheeseman" userId="03600d65-e06f-48a8-89a4-be05cba4e92b" providerId="ADAL" clId="{4765933F-E32D-4C8D-A6F5-68B3EB06B2F2}" dt="2023-06-02T14:49:25.771" v="59"/>
          <ac:picMkLst>
            <pc:docMk/>
            <pc:sldMk cId="3111010466" sldId="260"/>
            <ac:picMk id="7" creationId="{97C61A3C-FCBF-21DB-A8FA-C68F3B8F17F0}"/>
          </ac:picMkLst>
        </pc:picChg>
      </pc:sldChg>
      <pc:sldChg chg="modSp mod">
        <pc:chgData name="Rona Cheeseman" userId="03600d65-e06f-48a8-89a4-be05cba4e92b" providerId="ADAL" clId="{4765933F-E32D-4C8D-A6F5-68B3EB06B2F2}" dt="2023-06-02T14:49:25.790" v="139"/>
        <pc:sldMkLst>
          <pc:docMk/>
          <pc:sldMk cId="448842932" sldId="265"/>
        </pc:sldMkLst>
        <pc:spChg chg="mod">
          <ac:chgData name="Rona Cheeseman" userId="03600d65-e06f-48a8-89a4-be05cba4e92b" providerId="ADAL" clId="{4765933F-E32D-4C8D-A6F5-68B3EB06B2F2}" dt="2023-06-02T14:49:25.788" v="127"/>
          <ac:spMkLst>
            <pc:docMk/>
            <pc:sldMk cId="448842932" sldId="265"/>
            <ac:spMk id="11" creationId="{C83F34AC-DD25-AA78-EA86-B92F9EF6F7D6}"/>
          </ac:spMkLst>
        </pc:spChg>
        <pc:spChg chg="mod">
          <ac:chgData name="Rona Cheeseman" userId="03600d65-e06f-48a8-89a4-be05cba4e92b" providerId="ADAL" clId="{4765933F-E32D-4C8D-A6F5-68B3EB06B2F2}" dt="2023-06-02T14:49:25.789" v="133"/>
          <ac:spMkLst>
            <pc:docMk/>
            <pc:sldMk cId="448842932" sldId="265"/>
            <ac:spMk id="13" creationId="{EED1B5A0-C836-3F67-FA45-A39663C8DE8F}"/>
          </ac:spMkLst>
        </pc:spChg>
        <pc:picChg chg="mod">
          <ac:chgData name="Rona Cheeseman" userId="03600d65-e06f-48a8-89a4-be05cba4e92b" providerId="ADAL" clId="{4765933F-E32D-4C8D-A6F5-68B3EB06B2F2}" dt="2023-06-02T14:49:25.790" v="139"/>
          <ac:picMkLst>
            <pc:docMk/>
            <pc:sldMk cId="448842932" sldId="265"/>
            <ac:picMk id="14" creationId="{5ACD521B-876C-A43B-A387-11A2618CDB89}"/>
          </ac:picMkLst>
        </pc:picChg>
      </pc:sldChg>
      <pc:sldChg chg="modSp mod">
        <pc:chgData name="Rona Cheeseman" userId="03600d65-e06f-48a8-89a4-be05cba4e92b" providerId="ADAL" clId="{4765933F-E32D-4C8D-A6F5-68B3EB06B2F2}" dt="2023-06-02T14:49:25.786" v="121"/>
        <pc:sldMkLst>
          <pc:docMk/>
          <pc:sldMk cId="985039968" sldId="267"/>
        </pc:sldMkLst>
        <pc:picChg chg="mod">
          <ac:chgData name="Rona Cheeseman" userId="03600d65-e06f-48a8-89a4-be05cba4e92b" providerId="ADAL" clId="{4765933F-E32D-4C8D-A6F5-68B3EB06B2F2}" dt="2023-06-02T14:49:25.786" v="121"/>
          <ac:picMkLst>
            <pc:docMk/>
            <pc:sldMk cId="985039968" sldId="267"/>
            <ac:picMk id="4" creationId="{E5C4FCDE-DCD7-E3ED-C76F-A00529DD7E4D}"/>
          </ac:picMkLst>
        </pc:picChg>
      </pc:sldChg>
      <pc:sldChg chg="modSp mod">
        <pc:chgData name="Rona Cheeseman" userId="03600d65-e06f-48a8-89a4-be05cba4e92b" providerId="ADAL" clId="{4765933F-E32D-4C8D-A6F5-68B3EB06B2F2}" dt="2023-06-02T14:49:25.770" v="53"/>
        <pc:sldMkLst>
          <pc:docMk/>
          <pc:sldMk cId="2969884000" sldId="268"/>
        </pc:sldMkLst>
        <pc:spChg chg="mod">
          <ac:chgData name="Rona Cheeseman" userId="03600d65-e06f-48a8-89a4-be05cba4e92b" providerId="ADAL" clId="{4765933F-E32D-4C8D-A6F5-68B3EB06B2F2}" dt="2023-06-02T14:49:25.769" v="47"/>
          <ac:spMkLst>
            <pc:docMk/>
            <pc:sldMk cId="2969884000" sldId="268"/>
            <ac:spMk id="5" creationId="{CDAF4987-5BC4-B01E-1D77-0B3C77D88FAF}"/>
          </ac:spMkLst>
        </pc:spChg>
        <pc:picChg chg="mod">
          <ac:chgData name="Rona Cheeseman" userId="03600d65-e06f-48a8-89a4-be05cba4e92b" providerId="ADAL" clId="{4765933F-E32D-4C8D-A6F5-68B3EB06B2F2}" dt="2023-06-02T14:49:25.770" v="53"/>
          <ac:picMkLst>
            <pc:docMk/>
            <pc:sldMk cId="2969884000" sldId="268"/>
            <ac:picMk id="6" creationId="{BD375EA5-DD0C-7181-643C-8582FDAFD370}"/>
          </ac:picMkLst>
        </pc:picChg>
      </pc:sldChg>
      <pc:sldChg chg="modSp mod">
        <pc:chgData name="Rona Cheeseman" userId="03600d65-e06f-48a8-89a4-be05cba4e92b" providerId="ADAL" clId="{4765933F-E32D-4C8D-A6F5-68B3EB06B2F2}" dt="2023-06-02T14:49:25.797" v="167"/>
        <pc:sldMkLst>
          <pc:docMk/>
          <pc:sldMk cId="444174775" sldId="271"/>
        </pc:sldMkLst>
        <pc:spChg chg="mod">
          <ac:chgData name="Rona Cheeseman" userId="03600d65-e06f-48a8-89a4-be05cba4e92b" providerId="ADAL" clId="{4765933F-E32D-4C8D-A6F5-68B3EB06B2F2}" dt="2023-06-02T14:49:25.797" v="167"/>
          <ac:spMkLst>
            <pc:docMk/>
            <pc:sldMk cId="444174775" sldId="271"/>
            <ac:spMk id="1034" creationId="{7D2BFFD5-490F-4B45-91F2-6B826FBAD4E3}"/>
          </ac:spMkLst>
        </pc:spChg>
        <pc:picChg chg="mod">
          <ac:chgData name="Rona Cheeseman" userId="03600d65-e06f-48a8-89a4-be05cba4e92b" providerId="ADAL" clId="{4765933F-E32D-4C8D-A6F5-68B3EB06B2F2}" dt="2023-06-02T14:49:25.795" v="161"/>
          <ac:picMkLst>
            <pc:docMk/>
            <pc:sldMk cId="444174775" sldId="271"/>
            <ac:picMk id="1026" creationId="{59ECBA4E-3C14-CFA4-866F-85A7DB26630E}"/>
          </ac:picMkLst>
        </pc:picChg>
        <pc:cxnChg chg="mod">
          <ac:chgData name="Rona Cheeseman" userId="03600d65-e06f-48a8-89a4-be05cba4e92b" providerId="ADAL" clId="{4765933F-E32D-4C8D-A6F5-68B3EB06B2F2}" dt="2023-06-02T14:49:25.761" v="37"/>
          <ac:cxnSpMkLst>
            <pc:docMk/>
            <pc:sldMk cId="444174775" sldId="271"/>
            <ac:cxnSpMk id="1033" creationId="{6C6CF9A5-BEA4-4284-A8B5-D033E5B4BE3F}"/>
          </ac:cxnSpMkLst>
        </pc:cxnChg>
      </pc:sldChg>
      <pc:sldChg chg="modSp mod">
        <pc:chgData name="Rona Cheeseman" userId="03600d65-e06f-48a8-89a4-be05cba4e92b" providerId="ADAL" clId="{4765933F-E32D-4C8D-A6F5-68B3EB06B2F2}" dt="2023-06-02T14:49:25.767" v="41"/>
        <pc:sldMkLst>
          <pc:docMk/>
          <pc:sldMk cId="1180176093" sldId="274"/>
        </pc:sldMkLst>
        <pc:spChg chg="mod">
          <ac:chgData name="Rona Cheeseman" userId="03600d65-e06f-48a8-89a4-be05cba4e92b" providerId="ADAL" clId="{4765933F-E32D-4C8D-A6F5-68B3EB06B2F2}" dt="2023-06-02T14:49:25.753" v="7"/>
          <ac:spMkLst>
            <pc:docMk/>
            <pc:sldMk cId="1180176093" sldId="274"/>
            <ac:spMk id="4" creationId="{F9CD0A92-F8FA-4DC2-A9C6-6DD63F821DD2}"/>
          </ac:spMkLst>
        </pc:spChg>
        <pc:spChg chg="mod">
          <ac:chgData name="Rona Cheeseman" userId="03600d65-e06f-48a8-89a4-be05cba4e92b" providerId="ADAL" clId="{4765933F-E32D-4C8D-A6F5-68B3EB06B2F2}" dt="2023-06-02T14:49:25.755" v="15"/>
          <ac:spMkLst>
            <pc:docMk/>
            <pc:sldMk cId="1180176093" sldId="274"/>
            <ac:spMk id="5" creationId="{FE8878E1-645C-4130-92C5-F03D278DBD0A}"/>
          </ac:spMkLst>
        </pc:spChg>
        <pc:picChg chg="mod">
          <ac:chgData name="Rona Cheeseman" userId="03600d65-e06f-48a8-89a4-be05cba4e92b" providerId="ADAL" clId="{4765933F-E32D-4C8D-A6F5-68B3EB06B2F2}" dt="2023-06-02T14:49:25.767" v="41"/>
          <ac:picMkLst>
            <pc:docMk/>
            <pc:sldMk cId="1180176093" sldId="274"/>
            <ac:picMk id="2050" creationId="{11A50904-F4C9-95AE-B1D0-BB31BA2F0B44}"/>
          </ac:picMkLst>
        </pc:picChg>
      </pc:sldChg>
      <pc:sldChg chg="modSp mod">
        <pc:chgData name="Rona Cheeseman" userId="03600d65-e06f-48a8-89a4-be05cba4e92b" providerId="ADAL" clId="{4765933F-E32D-4C8D-A6F5-68B3EB06B2F2}" dt="2023-06-02T14:49:25.774" v="71"/>
        <pc:sldMkLst>
          <pc:docMk/>
          <pc:sldMk cId="1402603242" sldId="275"/>
        </pc:sldMkLst>
        <pc:spChg chg="mod">
          <ac:chgData name="Rona Cheeseman" userId="03600d65-e06f-48a8-89a4-be05cba4e92b" providerId="ADAL" clId="{4765933F-E32D-4C8D-A6F5-68B3EB06B2F2}" dt="2023-06-02T14:49:25.772" v="65"/>
          <ac:spMkLst>
            <pc:docMk/>
            <pc:sldMk cId="1402603242" sldId="275"/>
            <ac:spMk id="5" creationId="{CDAF4987-5BC4-B01E-1D77-0B3C77D88FAF}"/>
          </ac:spMkLst>
        </pc:spChg>
        <pc:spChg chg="mod">
          <ac:chgData name="Rona Cheeseman" userId="03600d65-e06f-48a8-89a4-be05cba4e92b" providerId="ADAL" clId="{4765933F-E32D-4C8D-A6F5-68B3EB06B2F2}" dt="2023-06-02T14:49:25.774" v="71"/>
          <ac:spMkLst>
            <pc:docMk/>
            <pc:sldMk cId="1402603242" sldId="275"/>
            <ac:spMk id="9" creationId="{0C744BAA-B8BE-83B6-E723-95C3BDB77F9E}"/>
          </ac:spMkLst>
        </pc:spChg>
      </pc:sldChg>
      <pc:sldChg chg="modSp mod">
        <pc:chgData name="Rona Cheeseman" userId="03600d65-e06f-48a8-89a4-be05cba4e92b" providerId="ADAL" clId="{4765933F-E32D-4C8D-A6F5-68B3EB06B2F2}" dt="2023-06-02T14:49:25.775" v="77"/>
        <pc:sldMkLst>
          <pc:docMk/>
          <pc:sldMk cId="1322990355" sldId="276"/>
        </pc:sldMkLst>
        <pc:spChg chg="mod">
          <ac:chgData name="Rona Cheeseman" userId="03600d65-e06f-48a8-89a4-be05cba4e92b" providerId="ADAL" clId="{4765933F-E32D-4C8D-A6F5-68B3EB06B2F2}" dt="2023-06-02T14:49:25.775" v="77"/>
          <ac:spMkLst>
            <pc:docMk/>
            <pc:sldMk cId="1322990355" sldId="276"/>
            <ac:spMk id="5" creationId="{CDAF4987-5BC4-B01E-1D77-0B3C77D88FAF}"/>
          </ac:spMkLst>
        </pc:spChg>
      </pc:sldChg>
      <pc:sldChg chg="modSp mod">
        <pc:chgData name="Rona Cheeseman" userId="03600d65-e06f-48a8-89a4-be05cba4e92b" providerId="ADAL" clId="{4765933F-E32D-4C8D-A6F5-68B3EB06B2F2}" dt="2023-06-02T14:49:25.776" v="83"/>
        <pc:sldMkLst>
          <pc:docMk/>
          <pc:sldMk cId="1930108" sldId="277"/>
        </pc:sldMkLst>
        <pc:spChg chg="mod">
          <ac:chgData name="Rona Cheeseman" userId="03600d65-e06f-48a8-89a4-be05cba4e92b" providerId="ADAL" clId="{4765933F-E32D-4C8D-A6F5-68B3EB06B2F2}" dt="2023-06-02T14:49:25.776" v="83"/>
          <ac:spMkLst>
            <pc:docMk/>
            <pc:sldMk cId="1930108" sldId="277"/>
            <ac:spMk id="5" creationId="{CDAF4987-5BC4-B01E-1D77-0B3C77D88FAF}"/>
          </ac:spMkLst>
        </pc:spChg>
      </pc:sldChg>
      <pc:sldChg chg="modSp mod">
        <pc:chgData name="Rona Cheeseman" userId="03600d65-e06f-48a8-89a4-be05cba4e92b" providerId="ADAL" clId="{4765933F-E32D-4C8D-A6F5-68B3EB06B2F2}" dt="2023-06-02T14:49:25.779" v="95"/>
        <pc:sldMkLst>
          <pc:docMk/>
          <pc:sldMk cId="1036607047" sldId="278"/>
        </pc:sldMkLst>
        <pc:spChg chg="mod">
          <ac:chgData name="Rona Cheeseman" userId="03600d65-e06f-48a8-89a4-be05cba4e92b" providerId="ADAL" clId="{4765933F-E32D-4C8D-A6F5-68B3EB06B2F2}" dt="2023-06-02T14:49:25.778" v="89"/>
          <ac:spMkLst>
            <pc:docMk/>
            <pc:sldMk cId="1036607047" sldId="278"/>
            <ac:spMk id="5" creationId="{CDAF4987-5BC4-B01E-1D77-0B3C77D88FAF}"/>
          </ac:spMkLst>
        </pc:spChg>
        <pc:spChg chg="mod">
          <ac:chgData name="Rona Cheeseman" userId="03600d65-e06f-48a8-89a4-be05cba4e92b" providerId="ADAL" clId="{4765933F-E32D-4C8D-A6F5-68B3EB06B2F2}" dt="2023-06-02T14:49:25.779" v="95"/>
          <ac:spMkLst>
            <pc:docMk/>
            <pc:sldMk cId="1036607047" sldId="278"/>
            <ac:spMk id="14" creationId="{6152E9EF-B6C5-5706-D1BC-4F0233FC5B09}"/>
          </ac:spMkLst>
        </pc:spChg>
        <pc:spChg chg="mod">
          <ac:chgData name="Rona Cheeseman" userId="03600d65-e06f-48a8-89a4-be05cba4e92b" providerId="ADAL" clId="{4765933F-E32D-4C8D-A6F5-68B3EB06B2F2}" dt="2023-06-02T14:49:25.759" v="31"/>
          <ac:spMkLst>
            <pc:docMk/>
            <pc:sldMk cId="1036607047" sldId="278"/>
            <ac:spMk id="15" creationId="{9BDC16A6-2768-9000-9B31-B33E9146813D}"/>
          </ac:spMkLst>
        </pc:spChg>
      </pc:sldChg>
      <pc:sldChg chg="modSp mod">
        <pc:chgData name="Rona Cheeseman" userId="03600d65-e06f-48a8-89a4-be05cba4e92b" providerId="ADAL" clId="{4765933F-E32D-4C8D-A6F5-68B3EB06B2F2}" dt="2023-06-02T14:49:25.781" v="101"/>
        <pc:sldMkLst>
          <pc:docMk/>
          <pc:sldMk cId="4230947524" sldId="279"/>
        </pc:sldMkLst>
        <pc:spChg chg="mod">
          <ac:chgData name="Rona Cheeseman" userId="03600d65-e06f-48a8-89a4-be05cba4e92b" providerId="ADAL" clId="{4765933F-E32D-4C8D-A6F5-68B3EB06B2F2}" dt="2023-06-02T14:49:25.781" v="101"/>
          <ac:spMkLst>
            <pc:docMk/>
            <pc:sldMk cId="4230947524" sldId="279"/>
            <ac:spMk id="5" creationId="{CDAF4987-5BC4-B01E-1D77-0B3C77D88FAF}"/>
          </ac:spMkLst>
        </pc:spChg>
      </pc:sldChg>
      <pc:sldChg chg="modSp mod">
        <pc:chgData name="Rona Cheeseman" userId="03600d65-e06f-48a8-89a4-be05cba4e92b" providerId="ADAL" clId="{4765933F-E32D-4C8D-A6F5-68B3EB06B2F2}" dt="2023-06-02T14:49:25.794" v="157"/>
        <pc:sldMkLst>
          <pc:docMk/>
          <pc:sldMk cId="1370137717" sldId="282"/>
        </pc:sldMkLst>
        <pc:spChg chg="mod">
          <ac:chgData name="Rona Cheeseman" userId="03600d65-e06f-48a8-89a4-be05cba4e92b" providerId="ADAL" clId="{4765933F-E32D-4C8D-A6F5-68B3EB06B2F2}" dt="2023-06-02T14:49:25.792" v="145"/>
          <ac:spMkLst>
            <pc:docMk/>
            <pc:sldMk cId="1370137717" sldId="282"/>
            <ac:spMk id="5" creationId="{CDAF4987-5BC4-B01E-1D77-0B3C77D88FAF}"/>
          </ac:spMkLst>
        </pc:spChg>
        <pc:picChg chg="mod">
          <ac:chgData name="Rona Cheeseman" userId="03600d65-e06f-48a8-89a4-be05cba4e92b" providerId="ADAL" clId="{4765933F-E32D-4C8D-A6F5-68B3EB06B2F2}" dt="2023-06-02T14:49:25.794" v="157"/>
          <ac:picMkLst>
            <pc:docMk/>
            <pc:sldMk cId="1370137717" sldId="282"/>
            <ac:picMk id="7" creationId="{BACEC023-D7CD-97ED-19F0-0C89B59CB75D}"/>
          </ac:picMkLst>
        </pc:picChg>
        <pc:picChg chg="mod">
          <ac:chgData name="Rona Cheeseman" userId="03600d65-e06f-48a8-89a4-be05cba4e92b" providerId="ADAL" clId="{4765933F-E32D-4C8D-A6F5-68B3EB06B2F2}" dt="2023-06-02T14:49:25.792" v="148"/>
          <ac:picMkLst>
            <pc:docMk/>
            <pc:sldMk cId="1370137717" sldId="282"/>
            <ac:picMk id="1026" creationId="{BDCBE672-FDA6-713E-8B5E-502E47C5B59F}"/>
          </ac:picMkLst>
        </pc:picChg>
        <pc:picChg chg="mod">
          <ac:chgData name="Rona Cheeseman" userId="03600d65-e06f-48a8-89a4-be05cba4e92b" providerId="ADAL" clId="{4765933F-E32D-4C8D-A6F5-68B3EB06B2F2}" dt="2023-06-02T14:49:25.793" v="151"/>
          <ac:picMkLst>
            <pc:docMk/>
            <pc:sldMk cId="1370137717" sldId="282"/>
            <ac:picMk id="1028" creationId="{562D147B-72E8-FDE9-4AEF-A47F34195991}"/>
          </ac:picMkLst>
        </pc:picChg>
      </pc:sldChg>
      <pc:sldChg chg="modSp mod">
        <pc:chgData name="Rona Cheeseman" userId="03600d65-e06f-48a8-89a4-be05cba4e92b" providerId="ADAL" clId="{4765933F-E32D-4C8D-A6F5-68B3EB06B2F2}" dt="2023-06-02T14:49:25.783" v="107"/>
        <pc:sldMkLst>
          <pc:docMk/>
          <pc:sldMk cId="5491582" sldId="284"/>
        </pc:sldMkLst>
        <pc:spChg chg="mod">
          <ac:chgData name="Rona Cheeseman" userId="03600d65-e06f-48a8-89a4-be05cba4e92b" providerId="ADAL" clId="{4765933F-E32D-4C8D-A6F5-68B3EB06B2F2}" dt="2023-06-02T14:49:25.783" v="107"/>
          <ac:spMkLst>
            <pc:docMk/>
            <pc:sldMk cId="5491582" sldId="284"/>
            <ac:spMk id="5" creationId="{CDAF4987-5BC4-B01E-1D77-0B3C77D88FAF}"/>
          </ac:spMkLst>
        </pc:spChg>
      </pc:sldChg>
      <pc:sldChg chg="modSp mod">
        <pc:chgData name="Rona Cheeseman" userId="03600d65-e06f-48a8-89a4-be05cba4e92b" providerId="ADAL" clId="{4765933F-E32D-4C8D-A6F5-68B3EB06B2F2}" dt="2023-06-02T14:49:25.785" v="115"/>
        <pc:sldMkLst>
          <pc:docMk/>
          <pc:sldMk cId="533452726" sldId="285"/>
        </pc:sldMkLst>
        <pc:spChg chg="mod">
          <ac:chgData name="Rona Cheeseman" userId="03600d65-e06f-48a8-89a4-be05cba4e92b" providerId="ADAL" clId="{4765933F-E32D-4C8D-A6F5-68B3EB06B2F2}" dt="2023-06-02T14:49:25.785" v="115"/>
          <ac:spMkLst>
            <pc:docMk/>
            <pc:sldMk cId="533452726" sldId="285"/>
            <ac:spMk id="5" creationId="{CDAF4987-5BC4-B01E-1D77-0B3C77D88F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44370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112309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6/2/2023</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9518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4E5243-F52A-4D37-9694-EB26C6C31910}" type="datetimeFigureOut">
              <a:rPr lang="en-US" dirty="0"/>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1935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A77B6E1-634A-48DC-9E8B-D894023267EF}" type="datetimeFigureOut">
              <a:rPr lang="en-US" dirty="0"/>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4614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2D3E9E-A95C-48F2-B4BF-A71542E0BE9A}" type="datetimeFigureOut">
              <a:rPr lang="en-US" dirty="0"/>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162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9967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2952B5-7A2F-4CC8-B7CE-9234E21C2837}" type="datetimeFigureOut">
              <a:rPr lang="en-US" dirty="0"/>
              <a:t>6/2/2023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4195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E1DA07A-9201-4B4B-BAF2-015AFA30F520}" type="datetimeFigureOut">
              <a:rPr lang="en-US" dirty="0"/>
              <a:t>6/2/2023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8480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6/2/2023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4917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6/2/2023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1190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6/2/2023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109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6/2/2023</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0209322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6/2/2023</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873781889"/>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mailto:housing@hart.gov.uk"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9000" b="-9000"/>
          </a:stretch>
        </a:blipFill>
        <a:effectLst/>
      </p:bgPr>
    </p:bg>
    <p:spTree>
      <p:nvGrpSpPr>
        <p:cNvPr id="1" name=""/>
        <p:cNvGrpSpPr/>
        <p:nvPr/>
      </p:nvGrpSpPr>
      <p:grpSpPr>
        <a:xfrm>
          <a:off x="0" y="0"/>
          <a:ext cx="0" cy="0"/>
          <a:chOff x="0" y="0"/>
          <a:chExt cx="0" cy="0"/>
        </a:xfrm>
      </p:grpSpPr>
      <p:sp>
        <p:nvSpPr>
          <p:cNvPr id="4" name="Title 1" descr="Community Services Annual Report 2022-2023">
            <a:extLst>
              <a:ext uri="{FF2B5EF4-FFF2-40B4-BE49-F238E27FC236}">
                <a16:creationId xmlns:a16="http://schemas.microsoft.com/office/drawing/2014/main" id="{F9CD0A92-F8FA-4DC2-A9C6-6DD63F821DD2}"/>
              </a:ext>
              <a:ext uri="{C183D7F6-B498-43B3-948B-1728B52AA6E4}">
                <adec:decorative xmlns:adec="http://schemas.microsoft.com/office/drawing/2017/decorative" val="0"/>
              </a:ext>
            </a:extLst>
          </p:cNvPr>
          <p:cNvSpPr txBox="1">
            <a:spLocks/>
          </p:cNvSpPr>
          <p:nvPr/>
        </p:nvSpPr>
        <p:spPr>
          <a:xfrm>
            <a:off x="367646" y="1605362"/>
            <a:ext cx="6544110" cy="3384223"/>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5100" b="1" dirty="0">
                <a:solidFill>
                  <a:schemeClr val="tx1"/>
                </a:solidFill>
                <a:latin typeface="Arial" panose="020B0604020202020204" pitchFamily="34" charset="0"/>
                <a:cs typeface="Arial" panose="020B0604020202020204" pitchFamily="34" charset="0"/>
              </a:rPr>
              <a:t>Community</a:t>
            </a:r>
            <a:r>
              <a:rPr lang="en-US" sz="5000" b="1" dirty="0">
                <a:solidFill>
                  <a:schemeClr val="tx1"/>
                </a:solidFill>
                <a:latin typeface="Arial" panose="020B0604020202020204" pitchFamily="34" charset="0"/>
                <a:cs typeface="Arial" panose="020B0604020202020204" pitchFamily="34" charset="0"/>
              </a:rPr>
              <a:t> </a:t>
            </a:r>
            <a:r>
              <a:rPr lang="en-US" sz="5100" b="1" dirty="0">
                <a:solidFill>
                  <a:schemeClr val="tx1"/>
                </a:solidFill>
                <a:latin typeface="Arial" panose="020B0604020202020204" pitchFamily="34" charset="0"/>
                <a:cs typeface="Arial" panose="020B0604020202020204" pitchFamily="34" charset="0"/>
              </a:rPr>
              <a:t>Services Annual Report </a:t>
            </a:r>
          </a:p>
          <a:p>
            <a:r>
              <a:rPr lang="en-US" sz="5100" b="1" dirty="0">
                <a:solidFill>
                  <a:schemeClr val="tx1"/>
                </a:solidFill>
                <a:latin typeface="Arial" panose="020B0604020202020204" pitchFamily="34" charset="0"/>
                <a:cs typeface="Arial" panose="020B0604020202020204" pitchFamily="34" charset="0"/>
              </a:rPr>
              <a:t>2022-2023</a:t>
            </a:r>
          </a:p>
        </p:txBody>
      </p:sp>
      <p:sp>
        <p:nvSpPr>
          <p:cNvPr id="5" name="Content Placeholder 2" descr="Published May 2023">
            <a:extLst>
              <a:ext uri="{FF2B5EF4-FFF2-40B4-BE49-F238E27FC236}">
                <a16:creationId xmlns:a16="http://schemas.microsoft.com/office/drawing/2014/main" id="{FE8878E1-645C-4130-92C5-F03D278DBD0A}"/>
              </a:ext>
              <a:ext uri="{C183D7F6-B498-43B3-948B-1728B52AA6E4}">
                <adec:decorative xmlns:adec="http://schemas.microsoft.com/office/drawing/2017/decorative" val="0"/>
              </a:ext>
            </a:extLst>
          </p:cNvPr>
          <p:cNvSpPr txBox="1">
            <a:spLocks noGrp="1"/>
          </p:cNvSpPr>
          <p:nvPr>
            <p:ph type="title" idx="4294967295"/>
          </p:nvPr>
        </p:nvSpPr>
        <p:spPr>
          <a:xfrm>
            <a:off x="367646" y="4364609"/>
            <a:ext cx="4306026" cy="15036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91440" marR="0" lvl="0" indent="-91440" algn="l" defTabSz="914400" rtl="0" eaLnBrk="1" fontAlgn="auto" latinLnBrk="0" hangingPunct="1">
              <a:lnSpc>
                <a:spcPct val="85000"/>
              </a:lnSpc>
              <a:spcBef>
                <a:spcPts val="1300"/>
              </a:spcBef>
              <a:spcAft>
                <a:spcPts val="0"/>
              </a:spcAft>
              <a:buClrTx/>
              <a:buSzTx/>
              <a:buFont typeface="Arial" pitchFamily="34" charset="0"/>
              <a:buChar char=" "/>
              <a:tabLst/>
              <a:defRPr/>
            </a:pPr>
            <a:r>
              <a:rPr kumimoji="0" lang="en-GB"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Published May 2023</a:t>
            </a:r>
          </a:p>
        </p:txBody>
      </p:sp>
      <p:pic>
        <p:nvPicPr>
          <p:cNvPr id="2050" name="Picture 2" descr="Hart District Council logo of stag's head">
            <a:extLst>
              <a:ext uri="{FF2B5EF4-FFF2-40B4-BE49-F238E27FC236}">
                <a16:creationId xmlns:a16="http://schemas.microsoft.com/office/drawing/2014/main" id="{11A50904-F4C9-95AE-B1D0-BB31BA2F0B44}"/>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24" y="0"/>
            <a:ext cx="13049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7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Key Achievements 2022 - 2023: Countryside">
            <a:extLst>
              <a:ext uri="{FF2B5EF4-FFF2-40B4-BE49-F238E27FC236}">
                <a16:creationId xmlns:a16="http://schemas.microsoft.com/office/drawing/2014/main" id="{CDAF4987-5BC4-B01E-1D77-0B3C77D88FAF}"/>
              </a:ext>
              <a:ext uri="{C183D7F6-B498-43B3-948B-1728B52AA6E4}">
                <adec:decorative xmlns:adec="http://schemas.microsoft.com/office/drawing/2017/decorative" val="0"/>
              </a:ext>
            </a:extLst>
          </p:cNvPr>
          <p:cNvSpPr/>
          <p:nvPr/>
        </p:nvSpPr>
        <p:spPr>
          <a:xfrm>
            <a:off x="0" y="0"/>
            <a:ext cx="12192000" cy="1349829"/>
          </a:xfrm>
          <a:prstGeom prst="rect">
            <a:avLst/>
          </a:prstGeom>
          <a:solidFill>
            <a:srgbClr val="BA5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8" y="78587"/>
            <a:ext cx="11985172" cy="1151500"/>
          </a:xfrm>
        </p:spPr>
        <p:txBody>
          <a:bodyPr>
            <a:normAutofit/>
          </a:bodyPr>
          <a:lstStyle/>
          <a:p>
            <a:r>
              <a:rPr lang="en-GB" sz="3500" b="1" dirty="0">
                <a:solidFill>
                  <a:schemeClr val="bg1"/>
                </a:solidFill>
                <a:latin typeface="Arial" panose="020B0604020202020204" pitchFamily="34" charset="0"/>
                <a:cs typeface="Arial" panose="020B0604020202020204" pitchFamily="34" charset="0"/>
              </a:rPr>
              <a:t>Key Achievements 2022 - 2023: Countryside</a:t>
            </a:r>
          </a:p>
        </p:txBody>
      </p:sp>
      <p:sp>
        <p:nvSpPr>
          <p:cNvPr id="11" name="Rectangle 10">
            <a:extLst>
              <a:ext uri="{FF2B5EF4-FFF2-40B4-BE49-F238E27FC236}">
                <a16:creationId xmlns:a16="http://schemas.microsoft.com/office/drawing/2014/main" id="{97E62B55-CF3A-D4F3-770B-74D5DB649D2C}"/>
              </a:ext>
            </a:extLst>
          </p:cNvPr>
          <p:cNvSpPr/>
          <p:nvPr/>
        </p:nvSpPr>
        <p:spPr>
          <a:xfrm>
            <a:off x="359230" y="1513115"/>
            <a:ext cx="5312228" cy="1839686"/>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Arial" panose="020B0604020202020204" pitchFamily="34" charset="0"/>
                <a:cs typeface="Arial" panose="020B0604020202020204" pitchFamily="34" charset="0"/>
              </a:rPr>
              <a:t>F</a:t>
            </a:r>
            <a:r>
              <a:rPr lang="en-GB" sz="2000" b="0" i="0" dirty="0">
                <a:solidFill>
                  <a:schemeClr val="bg1"/>
                </a:solidFill>
                <a:effectLst/>
                <a:latin typeface="Arial" panose="020B0604020202020204" pitchFamily="34" charset="0"/>
                <a:cs typeface="Arial" panose="020B0604020202020204" pitchFamily="34" charset="0"/>
              </a:rPr>
              <a:t>irst full year of the community garden open and first year of Park Run (average of 264 finishing runners each Saturday). 192 people signed up as countryside volunteers and have run 103 volunteer days and 12 corporate volunteer days</a:t>
            </a:r>
            <a:endParaRPr lang="en-GB" sz="20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DFFD809-BDCB-A936-AFCB-ACAB095604D4}"/>
              </a:ext>
            </a:extLst>
          </p:cNvPr>
          <p:cNvSpPr/>
          <p:nvPr/>
        </p:nvSpPr>
        <p:spPr>
          <a:xfrm>
            <a:off x="5800934" y="1513116"/>
            <a:ext cx="5759695" cy="1839686"/>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0" i="0" dirty="0">
                <a:solidFill>
                  <a:schemeClr val="bg1"/>
                </a:solidFill>
                <a:effectLst/>
                <a:latin typeface="Arial"/>
                <a:cs typeface="Arial"/>
              </a:rPr>
              <a:t>Contract awarded for a new play area in Whitewater Meadows. Predominantly a natural play area designed to fit into the environment. Provides 10 different experiences for children from 2- </a:t>
            </a:r>
            <a:r>
              <a:rPr lang="en-GB" sz="2000" dirty="0">
                <a:solidFill>
                  <a:schemeClr val="bg1"/>
                </a:solidFill>
                <a:latin typeface="Arial"/>
                <a:cs typeface="Arial"/>
              </a:rPr>
              <a:t>14</a:t>
            </a:r>
            <a:r>
              <a:rPr lang="en-GB" sz="2000" b="0" i="0" dirty="0">
                <a:solidFill>
                  <a:schemeClr val="bg1"/>
                </a:solidFill>
                <a:effectLst/>
                <a:latin typeface="Arial"/>
                <a:cs typeface="Arial"/>
              </a:rPr>
              <a:t> years and will eventually be surrounded with a community orchard</a:t>
            </a:r>
          </a:p>
        </p:txBody>
      </p:sp>
      <p:sp>
        <p:nvSpPr>
          <p:cNvPr id="3" name="Rectangle 2">
            <a:extLst>
              <a:ext uri="{FF2B5EF4-FFF2-40B4-BE49-F238E27FC236}">
                <a16:creationId xmlns:a16="http://schemas.microsoft.com/office/drawing/2014/main" id="{A1354111-64B5-EE46-9BAC-53A356E42898}"/>
              </a:ext>
            </a:extLst>
          </p:cNvPr>
          <p:cNvSpPr/>
          <p:nvPr/>
        </p:nvSpPr>
        <p:spPr>
          <a:xfrm>
            <a:off x="5800934" y="3621532"/>
            <a:ext cx="5759695" cy="1300847"/>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0" i="0" dirty="0">
                <a:solidFill>
                  <a:schemeClr val="bg1"/>
                </a:solidFill>
                <a:effectLst/>
                <a:latin typeface="Arial"/>
                <a:cs typeface="Arial"/>
              </a:rPr>
              <a:t>All 3 Green Flags and 1 Green Heritage international awards retained. Applications </a:t>
            </a:r>
            <a:r>
              <a:rPr lang="en-GB" sz="2000" dirty="0">
                <a:solidFill>
                  <a:schemeClr val="bg1"/>
                </a:solidFill>
                <a:latin typeface="Arial"/>
                <a:cs typeface="Arial"/>
              </a:rPr>
              <a:t>have been submitted for</a:t>
            </a:r>
            <a:r>
              <a:rPr lang="en-GB" sz="2000" b="0" i="0" dirty="0">
                <a:solidFill>
                  <a:schemeClr val="bg1"/>
                </a:solidFill>
                <a:effectLst/>
                <a:latin typeface="Arial"/>
                <a:cs typeface="Arial"/>
              </a:rPr>
              <a:t> a further 2 awards for </a:t>
            </a:r>
            <a:r>
              <a:rPr lang="en-GB" sz="2000" b="0" i="0" dirty="0" err="1">
                <a:solidFill>
                  <a:schemeClr val="bg1"/>
                </a:solidFill>
                <a:effectLst/>
                <a:latin typeface="Arial"/>
                <a:cs typeface="Arial"/>
              </a:rPr>
              <a:t>Edenbrook</a:t>
            </a:r>
            <a:r>
              <a:rPr lang="en-GB" sz="2000" b="0" i="0" dirty="0">
                <a:solidFill>
                  <a:schemeClr val="bg1"/>
                </a:solidFill>
                <a:effectLst/>
                <a:latin typeface="Arial"/>
                <a:cs typeface="Arial"/>
              </a:rPr>
              <a:t> and Hartland Park</a:t>
            </a:r>
            <a:endParaRPr lang="en-GB" sz="2000" dirty="0">
              <a:solidFill>
                <a:schemeClr val="bg1"/>
              </a:solidFill>
              <a:latin typeface="Arial"/>
              <a:cs typeface="Arial"/>
            </a:endParaRPr>
          </a:p>
        </p:txBody>
      </p:sp>
      <p:sp>
        <p:nvSpPr>
          <p:cNvPr id="7" name="Rectangle 6">
            <a:extLst>
              <a:ext uri="{FF2B5EF4-FFF2-40B4-BE49-F238E27FC236}">
                <a16:creationId xmlns:a16="http://schemas.microsoft.com/office/drawing/2014/main" id="{80E1CBCC-E8FE-7F6E-D5FF-609A9C735357}"/>
              </a:ext>
            </a:extLst>
          </p:cNvPr>
          <p:cNvSpPr/>
          <p:nvPr/>
        </p:nvSpPr>
        <p:spPr>
          <a:xfrm>
            <a:off x="359230" y="3625619"/>
            <a:ext cx="5312228" cy="1300847"/>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i="0" dirty="0">
                <a:solidFill>
                  <a:schemeClr val="bg1"/>
                </a:solidFill>
                <a:effectLst/>
                <a:latin typeface="Arial" panose="020B0604020202020204" pitchFamily="34" charset="0"/>
              </a:rPr>
              <a:t>No Mow May.  </a:t>
            </a:r>
            <a:r>
              <a:rPr lang="en-GB" sz="2000" dirty="0">
                <a:solidFill>
                  <a:schemeClr val="bg1"/>
                </a:solidFill>
                <a:latin typeface="Arial" panose="020B0604020202020204" pitchFamily="34" charset="0"/>
              </a:rPr>
              <a:t>M</a:t>
            </a:r>
            <a:r>
              <a:rPr lang="en-GB" sz="2000" b="0" i="0" dirty="0">
                <a:solidFill>
                  <a:schemeClr val="bg1"/>
                </a:solidFill>
                <a:effectLst/>
                <a:latin typeface="Arial" panose="020B0604020202020204" pitchFamily="34" charset="0"/>
              </a:rPr>
              <a:t>ultiple sites added to the areas of conservation cuts, meaning 60% of our grass being managed for nature conservation</a:t>
            </a:r>
            <a:endParaRPr lang="en-GB" sz="20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14DCC20-DAAE-4EAC-8860-E82E15853451}"/>
              </a:ext>
            </a:extLst>
          </p:cNvPr>
          <p:cNvSpPr/>
          <p:nvPr/>
        </p:nvSpPr>
        <p:spPr>
          <a:xfrm>
            <a:off x="1724234" y="5057770"/>
            <a:ext cx="8153400" cy="1349829"/>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i="0" dirty="0">
                <a:solidFill>
                  <a:schemeClr val="bg1"/>
                </a:solidFill>
                <a:effectLst/>
                <a:latin typeface="Arial" panose="020B0604020202020204" pitchFamily="34" charset="0"/>
              </a:rPr>
              <a:t>Contacted all parish and town councils that have Hart countryside sites within them as part of the new Parish Engagement Plan. Meetings set up as part of the commitment to engage and keep the local community informed of works</a:t>
            </a: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452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C4FCDE-DCD7-E3ED-C76F-A00529DD7E4D}"/>
              </a:ext>
              <a:ext uri="{C183D7F6-B498-43B3-948B-1728B52AA6E4}">
                <adec:decorative xmlns:adec="http://schemas.microsoft.com/office/drawing/2017/decorative" val="1"/>
              </a:ext>
            </a:extLst>
          </p:cNvPr>
          <p:cNvPicPr>
            <a:picLocks noChangeAspect="1"/>
          </p:cNvPicPr>
          <p:nvPr/>
        </p:nvPicPr>
        <p:blipFill>
          <a:blip r:embed="rId2">
            <a:alphaModFix amt="62000"/>
          </a:blip>
          <a:stretch>
            <a:fillRect/>
          </a:stretch>
        </p:blipFill>
        <p:spPr>
          <a:xfrm>
            <a:off x="7761514" y="0"/>
            <a:ext cx="4430486" cy="6858000"/>
          </a:xfrm>
          <a:prstGeom prst="rect">
            <a:avLst/>
          </a:prstGeom>
        </p:spPr>
      </p:pic>
      <p:sp>
        <p:nvSpPr>
          <p:cNvPr id="2" name="Title 1">
            <a:extLst>
              <a:ext uri="{FF2B5EF4-FFF2-40B4-BE49-F238E27FC236}">
                <a16:creationId xmlns:a16="http://schemas.microsoft.com/office/drawing/2014/main" id="{ECA6BBCC-DCFA-4147-95CA-C21EE400EB14}"/>
              </a:ext>
            </a:extLst>
          </p:cNvPr>
          <p:cNvSpPr>
            <a:spLocks noGrp="1"/>
          </p:cNvSpPr>
          <p:nvPr>
            <p:ph type="title"/>
          </p:nvPr>
        </p:nvSpPr>
        <p:spPr>
          <a:xfrm>
            <a:off x="232641" y="161110"/>
            <a:ext cx="9041988" cy="753290"/>
          </a:xfrm>
        </p:spPr>
        <p:txBody>
          <a:bodyPr anchor="ctr">
            <a:normAutofit/>
          </a:bodyPr>
          <a:lstStyle/>
          <a:p>
            <a:r>
              <a:rPr lang="en-GB" sz="4000" dirty="0">
                <a:solidFill>
                  <a:schemeClr val="tx1"/>
                </a:solidFill>
                <a:latin typeface="Arial" panose="020B0604020202020204" pitchFamily="34" charset="0"/>
                <a:cs typeface="Arial" panose="020B0604020202020204" pitchFamily="34" charset="0"/>
              </a:rPr>
              <a:t>Events Throughout 2022-2023</a:t>
            </a:r>
          </a:p>
        </p:txBody>
      </p:sp>
      <p:sp>
        <p:nvSpPr>
          <p:cNvPr id="5" name="Rectangle 4">
            <a:extLst>
              <a:ext uri="{FF2B5EF4-FFF2-40B4-BE49-F238E27FC236}">
                <a16:creationId xmlns:a16="http://schemas.microsoft.com/office/drawing/2014/main" id="{A4DFCEB7-981A-D35F-531C-A9237D4F453C}"/>
              </a:ext>
              <a:ext uri="{C183D7F6-B498-43B3-948B-1728B52AA6E4}">
                <adec:decorative xmlns:adec="http://schemas.microsoft.com/office/drawing/2017/decorative" val="1"/>
              </a:ext>
            </a:extLst>
          </p:cNvPr>
          <p:cNvSpPr/>
          <p:nvPr/>
        </p:nvSpPr>
        <p:spPr>
          <a:xfrm>
            <a:off x="337456" y="914400"/>
            <a:ext cx="7162801" cy="5704114"/>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latin typeface="Arial" panose="020B0604020202020204" pitchFamily="34" charset="0"/>
                <a:cs typeface="Arial" panose="020B0604020202020204" pitchFamily="34" charset="0"/>
              </a:rPr>
              <a:t>May ‘22</a:t>
            </a:r>
            <a:r>
              <a:rPr lang="en-GB" sz="2000" dirty="0">
                <a:solidFill>
                  <a:schemeClr val="bg1"/>
                </a:solidFill>
                <a:latin typeface="Arial" panose="020B0604020202020204" pitchFamily="34" charset="0"/>
                <a:cs typeface="Arial" panose="020B0604020202020204" pitchFamily="34" charset="0"/>
              </a:rPr>
              <a:t>: Ukraine Community Support Event (Hook). Welcoming guests to Hart and introducing them to key support organisations in the area</a:t>
            </a:r>
          </a:p>
          <a:p>
            <a:endParaRPr lang="en-GB" sz="1000" dirty="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Jun ‘22</a:t>
            </a:r>
            <a:r>
              <a:rPr lang="en-GB" sz="2000" dirty="0">
                <a:solidFill>
                  <a:schemeClr val="bg1"/>
                </a:solidFill>
                <a:latin typeface="Arial" panose="020B0604020202020204" pitchFamily="34" charset="0"/>
                <a:cs typeface="Arial" panose="020B0604020202020204" pitchFamily="34" charset="0"/>
              </a:rPr>
              <a:t>: Ukraine Community Support Event (Fleet). Welcoming guests to Hart and introducing them to key support organisations in the area</a:t>
            </a:r>
          </a:p>
          <a:p>
            <a:endParaRPr lang="en-GB" sz="1000" dirty="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Sept ‘22</a:t>
            </a:r>
            <a:r>
              <a:rPr lang="en-GB" sz="2000" dirty="0">
                <a:solidFill>
                  <a:schemeClr val="bg1"/>
                </a:solidFill>
                <a:latin typeface="Arial" panose="020B0604020202020204" pitchFamily="34" charset="0"/>
                <a:cs typeface="Arial" panose="020B0604020202020204" pitchFamily="34" charset="0"/>
              </a:rPr>
              <a:t>: </a:t>
            </a:r>
            <a:r>
              <a:rPr lang="en-GB" sz="2000" i="0" dirty="0">
                <a:solidFill>
                  <a:schemeClr val="bg1"/>
                </a:solidFill>
                <a:effectLst/>
                <a:latin typeface="Arial" panose="020B0604020202020204" pitchFamily="34" charset="0"/>
                <a:cs typeface="Arial" panose="020B0604020202020204" pitchFamily="34" charset="0"/>
              </a:rPr>
              <a:t>Council Showcase Event. The Community Partnerships and Projects Team hosted a Council Showcase Event held at the Harlington for Councillors and Staff</a:t>
            </a:r>
          </a:p>
          <a:p>
            <a:endParaRPr lang="en-GB" sz="1000" dirty="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Dec ‘22</a:t>
            </a:r>
            <a:r>
              <a:rPr lang="en-GB" sz="2000" dirty="0">
                <a:solidFill>
                  <a:schemeClr val="bg1"/>
                </a:solidFill>
                <a:latin typeface="Arial" panose="020B0604020202020204" pitchFamily="34" charset="0"/>
                <a:cs typeface="Arial" panose="020B0604020202020204" pitchFamily="34" charset="0"/>
              </a:rPr>
              <a:t>: Christmas party for Ukrainian guests</a:t>
            </a:r>
          </a:p>
          <a:p>
            <a:endParaRPr lang="en-GB" sz="1000" dirty="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Feb ‘23: </a:t>
            </a:r>
            <a:r>
              <a:rPr lang="en-GB"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38 landlords attended the annual Landlords Forum where guest speakers, including Hart’s Private Sector Housing Manager provided information and training to encourage more landlords to work with Hart to maximise availability of properties in the private sector. </a:t>
            </a:r>
          </a:p>
          <a:p>
            <a:endParaRPr lang="en-GB" sz="1000" dirty="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Mar ‘23</a:t>
            </a:r>
            <a:r>
              <a:rPr lang="en-GB" sz="2000" dirty="0">
                <a:solidFill>
                  <a:schemeClr val="bg1"/>
                </a:solidFill>
                <a:latin typeface="Arial" panose="020B0604020202020204" pitchFamily="34" charset="0"/>
                <a:cs typeface="Arial" panose="020B0604020202020204" pitchFamily="34" charset="0"/>
              </a:rPr>
              <a:t>: </a:t>
            </a:r>
            <a:r>
              <a:rPr lang="en-GB" sz="2000" i="0" dirty="0">
                <a:solidFill>
                  <a:schemeClr val="bg1"/>
                </a:solidFill>
                <a:effectLst/>
                <a:latin typeface="Arial" panose="020B0604020202020204" pitchFamily="34" charset="0"/>
                <a:cs typeface="Arial" panose="020B0604020202020204" pitchFamily="34" charset="0"/>
              </a:rPr>
              <a:t>Here for Hart Event - Armed Forces Covenant</a:t>
            </a: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03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69E1-06DD-E781-57A0-C51D7BFDD51D}"/>
              </a:ext>
            </a:extLst>
          </p:cNvPr>
          <p:cNvSpPr>
            <a:spLocks noGrp="1"/>
          </p:cNvSpPr>
          <p:nvPr>
            <p:ph type="title"/>
          </p:nvPr>
        </p:nvSpPr>
        <p:spPr>
          <a:xfrm>
            <a:off x="421508" y="0"/>
            <a:ext cx="10515600" cy="1325563"/>
          </a:xfrm>
        </p:spPr>
        <p:txBody>
          <a:bodyPr>
            <a:normAutofit/>
          </a:bodyPr>
          <a:lstStyle/>
          <a:p>
            <a:r>
              <a:rPr lang="en-GB" sz="3500" b="1" dirty="0">
                <a:solidFill>
                  <a:schemeClr val="tx1"/>
                </a:solidFill>
                <a:latin typeface="Arial" panose="020B0604020202020204" pitchFamily="34" charset="0"/>
                <a:cs typeface="Arial" panose="020B0604020202020204" pitchFamily="34" charset="0"/>
              </a:rPr>
              <a:t>Partnership Working</a:t>
            </a:r>
          </a:p>
        </p:txBody>
      </p:sp>
      <p:sp>
        <p:nvSpPr>
          <p:cNvPr id="11" name="Rectangle 10">
            <a:extLst>
              <a:ext uri="{FF2B5EF4-FFF2-40B4-BE49-F238E27FC236}">
                <a16:creationId xmlns:a16="http://schemas.microsoft.com/office/drawing/2014/main" id="{C83F34AC-DD25-AA78-EA86-B92F9EF6F7D6}"/>
              </a:ext>
              <a:ext uri="{C183D7F6-B498-43B3-948B-1728B52AA6E4}">
                <adec:decorative xmlns:adec="http://schemas.microsoft.com/office/drawing/2017/decorative" val="1"/>
              </a:ext>
            </a:extLst>
          </p:cNvPr>
          <p:cNvSpPr/>
          <p:nvPr/>
        </p:nvSpPr>
        <p:spPr>
          <a:xfrm>
            <a:off x="7199689" y="12245"/>
            <a:ext cx="4992311" cy="1549786"/>
          </a:xfrm>
          <a:prstGeom prst="rect">
            <a:avLst/>
          </a:prstGeom>
          <a:solidFill>
            <a:srgbClr val="FBA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ED1B5A0-C836-3F67-FA45-A39663C8DE8F}"/>
              </a:ext>
              <a:ext uri="{C183D7F6-B498-43B3-948B-1728B52AA6E4}">
                <adec:decorative xmlns:adec="http://schemas.microsoft.com/office/drawing/2017/decorative" val="1"/>
              </a:ext>
            </a:extLst>
          </p:cNvPr>
          <p:cNvSpPr/>
          <p:nvPr/>
        </p:nvSpPr>
        <p:spPr>
          <a:xfrm>
            <a:off x="7199689" y="5592726"/>
            <a:ext cx="4992311" cy="1265274"/>
          </a:xfrm>
          <a:prstGeom prst="rect">
            <a:avLst/>
          </a:prstGeom>
          <a:solidFill>
            <a:srgbClr val="A85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5ACD521B-876C-A43B-A387-11A2618CDB89}"/>
              </a:ext>
              <a:ext uri="{C183D7F6-B498-43B3-948B-1728B52AA6E4}">
                <adec:decorative xmlns:adec="http://schemas.microsoft.com/office/drawing/2017/decorative" val="1"/>
              </a:ext>
            </a:extLst>
          </p:cNvPr>
          <p:cNvPicPr>
            <a:picLocks noChangeAspect="1"/>
          </p:cNvPicPr>
          <p:nvPr/>
        </p:nvPicPr>
        <p:blipFill rotWithShape="1">
          <a:blip r:embed="rId3"/>
          <a:srcRect t="12379" b="26075"/>
          <a:stretch/>
        </p:blipFill>
        <p:spPr>
          <a:xfrm>
            <a:off x="7199689" y="1700772"/>
            <a:ext cx="4992311" cy="3753212"/>
          </a:xfrm>
          <a:prstGeom prst="rect">
            <a:avLst/>
          </a:prstGeom>
        </p:spPr>
      </p:pic>
      <p:sp>
        <p:nvSpPr>
          <p:cNvPr id="4" name="Rectangle 3">
            <a:extLst>
              <a:ext uri="{FF2B5EF4-FFF2-40B4-BE49-F238E27FC236}">
                <a16:creationId xmlns:a16="http://schemas.microsoft.com/office/drawing/2014/main" id="{C5E0792E-37E0-771F-4A08-59A8C57893A6}"/>
              </a:ext>
              <a:ext uri="{C183D7F6-B498-43B3-948B-1728B52AA6E4}">
                <adec:decorative xmlns:adec="http://schemas.microsoft.com/office/drawing/2017/decorative" val="1"/>
              </a:ext>
            </a:extLst>
          </p:cNvPr>
          <p:cNvSpPr/>
          <p:nvPr/>
        </p:nvSpPr>
        <p:spPr>
          <a:xfrm>
            <a:off x="421508" y="1034143"/>
            <a:ext cx="6512692" cy="5680090"/>
          </a:xfrm>
          <a:prstGeom prst="rect">
            <a:avLst/>
          </a:prstGeom>
          <a:solidFill>
            <a:srgbClr val="FBA5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spcAft>
                <a:spcPts val="800"/>
              </a:spcAft>
              <a:tabLst>
                <a:tab pos="5731510" algn="r"/>
              </a:tabLst>
            </a:pPr>
            <a:r>
              <a:rPr lang="en-GB" sz="1800" kern="100" dirty="0">
                <a:solidFill>
                  <a:srgbClr val="000000"/>
                </a:solidFill>
                <a:effectLst/>
                <a:latin typeface="Arial"/>
                <a:ea typeface="Calibri" panose="020F0502020204030204" pitchFamily="34" charset="0"/>
                <a:cs typeface="Times New Roman"/>
              </a:rPr>
              <a:t>The Strategy and Development team play an active role in the Hampshire Enablers Network, contributing to the Hampshire Enablers First Homes working group, </a:t>
            </a:r>
            <a:r>
              <a:rPr lang="en-GB" kern="100" dirty="0">
                <a:solidFill>
                  <a:srgbClr val="000000"/>
                </a:solidFill>
                <a:latin typeface="Arial"/>
                <a:ea typeface="Calibri" panose="020F0502020204030204" pitchFamily="34" charset="0"/>
                <a:cs typeface="Times New Roman"/>
              </a:rPr>
              <a:t>and its work around the</a:t>
            </a:r>
            <a:r>
              <a:rPr lang="en-GB" sz="1800" kern="100" dirty="0">
                <a:solidFill>
                  <a:srgbClr val="000000"/>
                </a:solidFill>
                <a:effectLst/>
                <a:latin typeface="Arial"/>
                <a:ea typeface="Calibri" panose="020F0502020204030204" pitchFamily="34" charset="0"/>
                <a:cs typeface="Times New Roman"/>
              </a:rPr>
              <a:t> new shared ownership arrangements, and Local Authority Housing Fund (LAHF) scheme.</a:t>
            </a:r>
            <a:endParaRPr lang="en-GB" sz="1800" kern="100" dirty="0">
              <a:effectLst/>
              <a:latin typeface="Arial"/>
              <a:ea typeface="Calibri" panose="020F0502020204030204" pitchFamily="34" charset="0"/>
              <a:cs typeface="Times New Roman"/>
            </a:endParaRPr>
          </a:p>
          <a:p>
            <a:pPr>
              <a:lnSpc>
                <a:spcPct val="107000"/>
              </a:lnSpc>
              <a:spcAft>
                <a:spcPts val="800"/>
              </a:spcAft>
              <a:tabLst>
                <a:tab pos="5731510" algn="r"/>
              </a:tabLst>
            </a:pPr>
            <a:r>
              <a:rPr lang="en-GB" sz="1800" kern="100" dirty="0">
                <a:solidFill>
                  <a:srgbClr val="000000"/>
                </a:solidFill>
                <a:effectLst/>
                <a:latin typeface="Arial"/>
                <a:ea typeface="Calibri" panose="020F0502020204030204" pitchFamily="34" charset="0"/>
                <a:cs typeface="Times New Roman"/>
              </a:rPr>
              <a:t>The team </a:t>
            </a:r>
            <a:r>
              <a:rPr lang="en-GB" kern="100" dirty="0">
                <a:solidFill>
                  <a:srgbClr val="000000"/>
                </a:solidFill>
                <a:latin typeface="Arial"/>
                <a:ea typeface="Calibri" panose="020F0502020204030204" pitchFamily="34" charset="0"/>
                <a:cs typeface="Times New Roman"/>
              </a:rPr>
              <a:t>continues to work</a:t>
            </a:r>
            <a:r>
              <a:rPr lang="en-GB" sz="1800" kern="100" dirty="0">
                <a:solidFill>
                  <a:srgbClr val="000000"/>
                </a:solidFill>
                <a:effectLst/>
                <a:latin typeface="Arial"/>
                <a:ea typeface="Calibri" panose="020F0502020204030204" pitchFamily="34" charset="0"/>
                <a:cs typeface="Times New Roman"/>
              </a:rPr>
              <a:t> with planning colleagues, Registered Providers (RPs) and developers to </a:t>
            </a:r>
            <a:r>
              <a:rPr lang="en-GB" kern="100" dirty="0">
                <a:solidFill>
                  <a:srgbClr val="000000"/>
                </a:solidFill>
                <a:latin typeface="Arial"/>
                <a:ea typeface="Calibri" panose="020F0502020204030204" pitchFamily="34" charset="0"/>
                <a:cs typeface="Times New Roman"/>
              </a:rPr>
              <a:t>deliver wheelchair</a:t>
            </a:r>
            <a:r>
              <a:rPr lang="en-GB" sz="1800" kern="100" dirty="0">
                <a:solidFill>
                  <a:srgbClr val="000000"/>
                </a:solidFill>
                <a:effectLst/>
                <a:latin typeface="Arial"/>
                <a:ea typeface="Calibri" panose="020F0502020204030204" pitchFamily="34" charset="0"/>
                <a:cs typeface="Times New Roman"/>
              </a:rPr>
              <a:t> accessible housing and other accessible homes to meet </a:t>
            </a:r>
            <a:r>
              <a:rPr lang="en-GB" kern="100" dirty="0">
                <a:solidFill>
                  <a:srgbClr val="000000"/>
                </a:solidFill>
                <a:latin typeface="Arial"/>
                <a:ea typeface="Calibri" panose="020F0502020204030204" pitchFamily="34" charset="0"/>
                <a:cs typeface="Times New Roman"/>
              </a:rPr>
              <a:t>the identified</a:t>
            </a:r>
            <a:r>
              <a:rPr lang="en-GB" sz="1800" kern="100" dirty="0">
                <a:solidFill>
                  <a:srgbClr val="000000"/>
                </a:solidFill>
                <a:effectLst/>
                <a:latin typeface="Arial"/>
                <a:ea typeface="Calibri" panose="020F0502020204030204" pitchFamily="34" charset="0"/>
                <a:cs typeface="Times New Roman"/>
              </a:rPr>
              <a:t> need from the housing register.</a:t>
            </a:r>
            <a:endParaRPr lang="en-GB" sz="1800" kern="100" dirty="0">
              <a:effectLst/>
              <a:latin typeface="Arial"/>
              <a:ea typeface="Calibri" panose="020F0502020204030204" pitchFamily="34" charset="0"/>
              <a:cs typeface="Times New Roman"/>
            </a:endParaRPr>
          </a:p>
          <a:p>
            <a:pPr>
              <a:lnSpc>
                <a:spcPct val="107000"/>
              </a:lnSpc>
              <a:spcAft>
                <a:spcPts val="800"/>
              </a:spcAft>
              <a:tabLst>
                <a:tab pos="5731510" algn="r"/>
              </a:tabLst>
            </a:pPr>
            <a:r>
              <a:rPr lang="en-GB" sz="1800" kern="100" dirty="0">
                <a:solidFill>
                  <a:srgbClr val="000000"/>
                </a:solidFill>
                <a:effectLst/>
                <a:latin typeface="Arial"/>
                <a:ea typeface="Calibri" panose="020F0502020204030204" pitchFamily="34" charset="0"/>
                <a:cs typeface="Times New Roman"/>
              </a:rPr>
              <a:t>Strategy and Development officers continue to play an active role in supporting local communities and Parish Councils to bring forward rural exception sites in 4 rural areas, one of which completed recently</a:t>
            </a:r>
            <a:r>
              <a:rPr lang="en-GB" kern="100" dirty="0">
                <a:solidFill>
                  <a:srgbClr val="000000"/>
                </a:solidFill>
                <a:latin typeface="Arial"/>
                <a:ea typeface="Calibri" panose="020F0502020204030204" pitchFamily="34" charset="0"/>
                <a:cs typeface="Times New Roman"/>
              </a:rPr>
              <a:t> proving new affordable homes</a:t>
            </a:r>
            <a:r>
              <a:rPr lang="en-GB" sz="1800" kern="100" dirty="0">
                <a:solidFill>
                  <a:srgbClr val="000000"/>
                </a:solidFill>
                <a:effectLst/>
                <a:latin typeface="Arial"/>
                <a:ea typeface="Calibri" panose="020F0502020204030204" pitchFamily="34" charset="0"/>
                <a:cs typeface="Times New Roman"/>
              </a:rPr>
              <a:t>.</a:t>
            </a:r>
          </a:p>
          <a:p>
            <a:pPr>
              <a:lnSpc>
                <a:spcPct val="107000"/>
              </a:lnSpc>
              <a:spcAft>
                <a:spcPts val="800"/>
              </a:spcAft>
              <a:tabLst>
                <a:tab pos="5731510" algn="r"/>
              </a:tabLst>
            </a:pPr>
            <a:r>
              <a:rPr lang="en-GB"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Community Partnerships and Projects Team continues to manage the Here for Hart Working Group which brings together organisations providing support across Hart. These include charities, voluntary sector organisations, Citizens Advice, DWP, Public Health, armed forces and NHS.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8842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552893"/>
            <a:ext cx="8131629" cy="5833652"/>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206828" y="629093"/>
            <a:ext cx="10515600" cy="1325563"/>
          </a:xfrm>
        </p:spPr>
        <p:txBody>
          <a:bodyPr>
            <a:normAutofit/>
          </a:bodyPr>
          <a:lstStyle/>
          <a:p>
            <a:r>
              <a:rPr lang="en-GB" sz="3500" b="1" dirty="0">
                <a:solidFill>
                  <a:schemeClr val="bg1"/>
                </a:solidFill>
                <a:latin typeface="Arial" panose="020B0604020202020204" pitchFamily="34" charset="0"/>
                <a:cs typeface="Arial" panose="020B0604020202020204" pitchFamily="34" charset="0"/>
              </a:rPr>
              <a:t>Grants</a:t>
            </a: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206828" y="1697474"/>
            <a:ext cx="7636330" cy="4603344"/>
          </a:xfrm>
        </p:spPr>
        <p:txBody>
          <a:bodyPr>
            <a:normAutofit fontScale="92500" lnSpcReduction="10000"/>
          </a:bodyPr>
          <a:lstStyle/>
          <a:p>
            <a:pPr marL="0" indent="0" fontAlgn="base">
              <a:buNone/>
            </a:pPr>
            <a:r>
              <a:rPr lang="en-GB" sz="2000" dirty="0">
                <a:solidFill>
                  <a:schemeClr val="bg1"/>
                </a:solidFill>
                <a:latin typeface="Arial" panose="020B0604020202020204" pitchFamily="34" charset="0"/>
                <a:cs typeface="Arial" panose="020B0604020202020204" pitchFamily="34" charset="0"/>
              </a:rPr>
              <a:t>Minding the Garden supported with grants to enable the project to deliver fresh produce to the Community Pantry</a:t>
            </a:r>
          </a:p>
          <a:p>
            <a:pPr marL="0" indent="0" fontAlgn="base">
              <a:buNone/>
            </a:pPr>
            <a:r>
              <a:rPr lang="en-GB" sz="2000" dirty="0">
                <a:solidFill>
                  <a:schemeClr val="bg1"/>
                </a:solidFill>
                <a:latin typeface="Arial" panose="020B0604020202020204" pitchFamily="34" charset="0"/>
                <a:cs typeface="Arial" panose="020B0604020202020204" pitchFamily="34" charset="0"/>
              </a:rPr>
              <a:t>Central Government and </a:t>
            </a:r>
            <a:r>
              <a:rPr lang="en-GB"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Hampshire County Council </a:t>
            </a:r>
            <a:r>
              <a:rPr lang="en-GB" sz="2000" dirty="0">
                <a:solidFill>
                  <a:schemeClr val="bg1"/>
                </a:solidFill>
                <a:latin typeface="Arial" panose="020B0604020202020204" pitchFamily="34" charset="0"/>
                <a:cs typeface="Arial" panose="020B0604020202020204" pitchFamily="34" charset="0"/>
              </a:rPr>
              <a:t>funding given to enable events and projects that enhance the social integration of Ukrainian guests into our community</a:t>
            </a:r>
          </a:p>
          <a:p>
            <a:pPr marL="0" indent="0" fontAlgn="base">
              <a:buNone/>
            </a:pPr>
            <a:r>
              <a:rPr lang="en-GB" sz="2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31 households in hardship assisted with small one-off grants to help alleviate the crisis with grant given by Hampshire County Council and central Government</a:t>
            </a:r>
          </a:p>
          <a:p>
            <a:pPr marL="0" indent="0" fontAlgn="base">
              <a:buNone/>
            </a:pPr>
            <a:r>
              <a:rPr lang="en-GB" sz="2000" kern="100" dirty="0">
                <a:solidFill>
                  <a:schemeClr val="bg1"/>
                </a:solidFill>
                <a:latin typeface="Arial" panose="020B0604020202020204" pitchFamily="34" charset="0"/>
                <a:ea typeface="Calibri" panose="020F0502020204030204" pitchFamily="34" charset="0"/>
                <a:cs typeface="Arial" panose="020B0604020202020204" pitchFamily="34" charset="0"/>
              </a:rPr>
              <a:t>Fleet Phoenix given a grant to cover activities and support they deliver given the substantial rise in young people they support during this period</a:t>
            </a:r>
          </a:p>
          <a:p>
            <a:pPr marL="0" indent="0" fontAlgn="base">
              <a:buNone/>
            </a:pPr>
            <a:r>
              <a:rPr lang="en-GB" sz="2100" b="0" i="0" dirty="0">
                <a:solidFill>
                  <a:schemeClr val="bg1"/>
                </a:solidFill>
                <a:effectLst/>
                <a:latin typeface="Arial" panose="020B0604020202020204" pitchFamily="34" charset="0"/>
              </a:rPr>
              <a:t>£15,000 awarded to </a:t>
            </a:r>
            <a:r>
              <a:rPr lang="en-GB" sz="2100" b="0" i="0" dirty="0" err="1">
                <a:solidFill>
                  <a:schemeClr val="bg1"/>
                </a:solidFill>
                <a:effectLst/>
                <a:latin typeface="Arial" panose="020B0604020202020204" pitchFamily="34" charset="0"/>
              </a:rPr>
              <a:t>Heatherside</a:t>
            </a:r>
            <a:r>
              <a:rPr lang="en-GB" sz="2100" b="0" i="0" dirty="0">
                <a:solidFill>
                  <a:schemeClr val="bg1"/>
                </a:solidFill>
                <a:effectLst/>
                <a:latin typeface="Arial" panose="020B0604020202020204" pitchFamily="34" charset="0"/>
              </a:rPr>
              <a:t> Infants School for a wellbeing garden from </a:t>
            </a:r>
            <a:r>
              <a:rPr lang="en-GB" sz="2100" dirty="0">
                <a:solidFill>
                  <a:schemeClr val="bg1"/>
                </a:solidFill>
                <a:latin typeface="Arial" panose="020B0604020202020204" pitchFamily="34" charset="0"/>
              </a:rPr>
              <a:t>Countryside’s </a:t>
            </a:r>
            <a:r>
              <a:rPr lang="en-GB" sz="2100" b="0" i="0" dirty="0">
                <a:solidFill>
                  <a:schemeClr val="bg1"/>
                </a:solidFill>
                <a:effectLst/>
                <a:latin typeface="Arial" panose="020B0604020202020204" pitchFamily="34" charset="0"/>
              </a:rPr>
              <a:t>local enhancement funding. This is now close to completion and is providing a sanctuary to help with mental health wellbeing. Also i</a:t>
            </a:r>
            <a:r>
              <a:rPr lang="en-GB" sz="2100" dirty="0">
                <a:solidFill>
                  <a:schemeClr val="bg1"/>
                </a:solidFill>
                <a:latin typeface="Arial" panose="020B0604020202020204" pitchFamily="34" charset="0"/>
              </a:rPr>
              <a:t>ncludes a </a:t>
            </a:r>
            <a:r>
              <a:rPr lang="en-GB" sz="2100" b="0" i="0" dirty="0">
                <a:solidFill>
                  <a:schemeClr val="bg1"/>
                </a:solidFill>
                <a:effectLst/>
                <a:latin typeface="Arial" panose="020B0604020202020204" pitchFamily="34" charset="0"/>
              </a:rPr>
              <a:t>diversity area to help educate and involve students with nature at a young age</a:t>
            </a:r>
            <a:endParaRPr lang="en-GB" sz="21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indent="0" fontAlgn="base">
              <a:buNone/>
            </a:pPr>
            <a:endParaRPr lang="en-GB" sz="2000" dirty="0">
              <a:solidFill>
                <a:schemeClr val="bg1"/>
              </a:solidFill>
              <a:latin typeface="Arial" panose="020B0604020202020204" pitchFamily="34" charset="0"/>
              <a:cs typeface="Arial" panose="020B0604020202020204" pitchFamily="34" charset="0"/>
            </a:endParaRPr>
          </a:p>
          <a:p>
            <a:pPr marL="0" indent="0" fontAlgn="base">
              <a:buNone/>
            </a:pPr>
            <a:endParaRPr lang="en-GB" sz="2000" dirty="0">
              <a:solidFill>
                <a:schemeClr val="bg1"/>
              </a:solidFill>
              <a:latin typeface="Arial" panose="020B0604020202020204" pitchFamily="34" charset="0"/>
              <a:cs typeface="Arial" panose="020B0604020202020204" pitchFamily="34" charset="0"/>
            </a:endParaRPr>
          </a:p>
          <a:p>
            <a:pPr fontAlgn="base">
              <a:buFontTx/>
              <a:buChar char="-"/>
            </a:pPr>
            <a:endParaRPr lang="en-GB" dirty="0">
              <a:latin typeface="Arial" panose="020B0604020202020204" pitchFamily="34" charset="0"/>
              <a:cs typeface="Arial" panose="020B0604020202020204" pitchFamily="34" charset="0"/>
            </a:endParaRPr>
          </a:p>
          <a:p>
            <a:pPr fontAlgn="base">
              <a:buFontTx/>
              <a:buChar char="-"/>
            </a:pPr>
            <a:endParaRPr lang="en-GB" dirty="0">
              <a:latin typeface="Arial" panose="020B0604020202020204" pitchFamily="34" charset="0"/>
              <a:cs typeface="Arial" panose="020B0604020202020204" pitchFamily="34" charset="0"/>
            </a:endParaRPr>
          </a:p>
          <a:p>
            <a:pPr fontAlgn="base">
              <a:buFontTx/>
              <a:buChar char="-"/>
            </a:pPr>
            <a:endParaRPr lang="en-GB" dirty="0">
              <a:latin typeface="Arial" panose="020B0604020202020204" pitchFamily="34" charset="0"/>
              <a:cs typeface="Arial" panose="020B0604020202020204" pitchFamily="34" charset="0"/>
            </a:endParaRPr>
          </a:p>
          <a:p>
            <a:pPr marL="0" indent="0" algn="l" fontAlgn="base">
              <a:buNone/>
            </a:pPr>
            <a:endParaRPr lang="en-GB" sz="2400" dirty="0">
              <a:solidFill>
                <a:schemeClr val="bg1"/>
              </a:solidFill>
              <a:latin typeface="Arial" panose="020B0604020202020204" pitchFamily="34" charset="0"/>
              <a:cs typeface="Arial" panose="020B0604020202020204" pitchFamily="34" charset="0"/>
            </a:endParaRPr>
          </a:p>
          <a:p>
            <a:endParaRPr lang="en-GB" dirty="0"/>
          </a:p>
        </p:txBody>
      </p:sp>
      <p:pic>
        <p:nvPicPr>
          <p:cNvPr id="1026" name="Picture 2">
            <a:extLst>
              <a:ext uri="{FF2B5EF4-FFF2-40B4-BE49-F238E27FC236}">
                <a16:creationId xmlns:a16="http://schemas.microsoft.com/office/drawing/2014/main" id="{BDCBE672-FDA6-713E-8B5E-502E47C5B59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993" y="629093"/>
            <a:ext cx="2857500" cy="21431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62D147B-72E8-FDE9-4AEF-A47F3419599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855" y="2772218"/>
            <a:ext cx="2872637" cy="172358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ACEC023-D7CD-97ED-19F0-0C89B59CB75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75223" y="4495800"/>
            <a:ext cx="2879269" cy="1890745"/>
          </a:xfrm>
          <a:prstGeom prst="rect">
            <a:avLst/>
          </a:prstGeom>
          <a:effectLst>
            <a:softEdge rad="127000"/>
          </a:effectLst>
        </p:spPr>
      </p:pic>
    </p:spTree>
    <p:extLst>
      <p:ext uri="{BB962C8B-B14F-4D97-AF65-F5344CB8AC3E}">
        <p14:creationId xmlns:p14="http://schemas.microsoft.com/office/powerpoint/2010/main" val="137013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mmunity fun day at Edenbrook Country Park - Essential Surrey &amp; SW London">
            <a:extLst>
              <a:ext uri="{FF2B5EF4-FFF2-40B4-BE49-F238E27FC236}">
                <a16:creationId xmlns:a16="http://schemas.microsoft.com/office/drawing/2014/main" id="{59ECBA4E-3C14-CFA4-866F-85A7DB2663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87" b="11568"/>
          <a:stretch/>
        </p:blipFill>
        <p:spPr bwMode="auto">
          <a:xfrm>
            <a:off x="20" y="10"/>
            <a:ext cx="12191980" cy="4212698"/>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0">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rgbClr val="465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AE1750A2-B63B-4278-83C6-6767115A1A15}"/>
              </a:ext>
            </a:extLst>
          </p:cNvPr>
          <p:cNvSpPr>
            <a:spLocks noGrp="1"/>
          </p:cNvSpPr>
          <p:nvPr>
            <p:ph type="title"/>
          </p:nvPr>
        </p:nvSpPr>
        <p:spPr>
          <a:xfrm>
            <a:off x="359230" y="4544814"/>
            <a:ext cx="5141550" cy="1807659"/>
          </a:xfrm>
        </p:spPr>
        <p:txBody>
          <a:bodyPr>
            <a:normAutofit/>
          </a:bodyPr>
          <a:lstStyle/>
          <a:p>
            <a:r>
              <a:rPr lang="en-GB" sz="4800" dirty="0">
                <a:solidFill>
                  <a:srgbClr val="FFFFFF"/>
                </a:solidFill>
                <a:latin typeface="Arial" panose="020B0604020202020204" pitchFamily="34" charset="0"/>
                <a:cs typeface="Arial" panose="020B0604020202020204" pitchFamily="34" charset="0"/>
              </a:rPr>
              <a:t>Further Information</a:t>
            </a:r>
          </a:p>
        </p:txBody>
      </p:sp>
      <p:cxnSp>
        <p:nvCxnSpPr>
          <p:cNvPr id="1033" name="Straight Connector 1032">
            <a:extLst>
              <a:ext uri="{FF2B5EF4-FFF2-40B4-BE49-F238E27FC236}">
                <a16:creationId xmlns:a16="http://schemas.microsoft.com/office/drawing/2014/main" id="{6C6CF9A5-BEA4-4284-A8B5-D033E5B4BE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6175" y="4900003"/>
            <a:ext cx="0" cy="109728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9B8C9C-2DC4-40F5-A8D5-7566C0EA46A1}"/>
              </a:ext>
            </a:extLst>
          </p:cNvPr>
          <p:cNvSpPr>
            <a:spLocks noGrp="1"/>
          </p:cNvSpPr>
          <p:nvPr>
            <p:ph idx="1"/>
          </p:nvPr>
        </p:nvSpPr>
        <p:spPr>
          <a:xfrm>
            <a:off x="6096000" y="4322845"/>
            <a:ext cx="5334382" cy="1816169"/>
          </a:xfrm>
        </p:spPr>
        <p:txBody>
          <a:bodyPr anchor="ctr">
            <a:normAutofit/>
          </a:bodyPr>
          <a:lstStyle/>
          <a:p>
            <a:endParaRPr lang="en-GB" sz="1700" dirty="0">
              <a:solidFill>
                <a:srgbClr val="FFFFFF"/>
              </a:solidFill>
            </a:endParaRPr>
          </a:p>
          <a:p>
            <a:r>
              <a:rPr lang="en-GB" sz="1700" dirty="0">
                <a:solidFill>
                  <a:srgbClr val="FFFFFF"/>
                </a:solidFill>
                <a:effectLst/>
                <a:latin typeface="Arial"/>
                <a:ea typeface="Calibri" panose="020F0502020204030204" pitchFamily="34" charset="0"/>
                <a:cs typeface="Arial"/>
              </a:rPr>
              <a:t>If you would like to find out more about the Community Services Team or any of the Community Services functions, please do not hesitate to contact us via e-mail at </a:t>
            </a:r>
            <a:r>
              <a:rPr lang="en-GB" sz="1700" u="sng" dirty="0">
                <a:solidFill>
                  <a:srgbClr val="FFFFFF"/>
                </a:solidFill>
                <a:effectLst/>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housing@hart.gov.uk</a:t>
            </a:r>
            <a:r>
              <a:rPr lang="en-GB" sz="1700" dirty="0">
                <a:solidFill>
                  <a:srgbClr val="FFFFFF"/>
                </a:solidFill>
                <a:effectLst/>
                <a:latin typeface="Arial"/>
                <a:ea typeface="Calibri" panose="020F0502020204030204" pitchFamily="34" charset="0"/>
                <a:cs typeface="Arial"/>
              </a:rPr>
              <a:t> or</a:t>
            </a:r>
            <a:r>
              <a:rPr lang="en-GB" sz="1700" dirty="0">
                <a:solidFill>
                  <a:srgbClr val="FFFFFF"/>
                </a:solidFill>
                <a:latin typeface="Arial"/>
                <a:ea typeface="Calibri" panose="020F0502020204030204" pitchFamily="34" charset="0"/>
                <a:cs typeface="Arial"/>
              </a:rPr>
              <a:t> countryside@hart.gov.uk  or </a:t>
            </a:r>
            <a:br>
              <a:rPr lang="en-GB" sz="1700" dirty="0">
                <a:latin typeface="Arial" panose="020B0604020202020204" pitchFamily="34" charset="0"/>
                <a:ea typeface="Calibri" panose="020F0502020204030204" pitchFamily="34" charset="0"/>
                <a:cs typeface="Arial" panose="020B0604020202020204" pitchFamily="34" charset="0"/>
              </a:rPr>
            </a:br>
            <a:r>
              <a:rPr lang="en-GB" sz="1700" dirty="0">
                <a:solidFill>
                  <a:srgbClr val="FFFFFF"/>
                </a:solidFill>
                <a:effectLst/>
                <a:latin typeface="Arial"/>
                <a:ea typeface="Calibri" panose="020F0502020204030204" pitchFamily="34" charset="0"/>
                <a:cs typeface="Arial"/>
              </a:rPr>
              <a:t>by calling 01252 774420.</a:t>
            </a:r>
            <a:endParaRPr lang="en-GB" sz="1700" dirty="0">
              <a:solidFill>
                <a:srgbClr val="FFFFFF"/>
              </a:solidFill>
              <a:latin typeface="Arial"/>
              <a:cs typeface="Arial"/>
            </a:endParaRPr>
          </a:p>
        </p:txBody>
      </p:sp>
    </p:spTree>
    <p:extLst>
      <p:ext uri="{BB962C8B-B14F-4D97-AF65-F5344CB8AC3E}">
        <p14:creationId xmlns:p14="http://schemas.microsoft.com/office/powerpoint/2010/main" val="4441747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552893"/>
            <a:ext cx="6804837" cy="5833652"/>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206828" y="629093"/>
            <a:ext cx="10515600" cy="1325563"/>
          </a:xfrm>
        </p:spPr>
        <p:txBody>
          <a:bodyPr>
            <a:normAutofit/>
          </a:bodyPr>
          <a:lstStyle/>
          <a:p>
            <a:r>
              <a:rPr lang="en-GB" sz="3500" b="1" dirty="0">
                <a:solidFill>
                  <a:schemeClr val="bg1"/>
                </a:solidFill>
                <a:latin typeface="Arial" panose="020B0604020202020204" pitchFamily="34" charset="0"/>
                <a:cs typeface="Arial" panose="020B0604020202020204" pitchFamily="34" charset="0"/>
              </a:rPr>
              <a:t>Contents</a:t>
            </a: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206828" y="1697474"/>
            <a:ext cx="10515600" cy="4603344"/>
          </a:xfrm>
        </p:spPr>
        <p:txBody>
          <a:bodyPr>
            <a:normAutofit/>
          </a:bodyPr>
          <a:lstStyle/>
          <a:p>
            <a:pPr marL="0" indent="0" fontAlgn="base">
              <a:buNone/>
            </a:pPr>
            <a:r>
              <a:rPr lang="en-GB" dirty="0">
                <a:solidFill>
                  <a:schemeClr val="bg1"/>
                </a:solidFill>
                <a:latin typeface="Arial" panose="020B0604020202020204" pitchFamily="34" charset="0"/>
                <a:cs typeface="Arial" panose="020B0604020202020204" pitchFamily="34" charset="0"/>
              </a:rPr>
              <a:t>- Introduction</a:t>
            </a:r>
          </a:p>
          <a:p>
            <a:pPr fontAlgn="base">
              <a:buFontTx/>
              <a:buChar char="-"/>
            </a:pPr>
            <a:r>
              <a:rPr lang="en-GB" dirty="0">
                <a:solidFill>
                  <a:schemeClr val="bg1"/>
                </a:solidFill>
                <a:latin typeface="Arial" panose="020B0604020202020204" pitchFamily="34" charset="0"/>
                <a:cs typeface="Arial" panose="020B0604020202020204" pitchFamily="34" charset="0"/>
              </a:rPr>
              <a:t> Key Achievements</a:t>
            </a:r>
          </a:p>
          <a:p>
            <a:pPr fontAlgn="base">
              <a:buFontTx/>
              <a:buChar char="-"/>
            </a:pPr>
            <a:r>
              <a:rPr lang="en-GB" dirty="0">
                <a:solidFill>
                  <a:schemeClr val="bg1"/>
                </a:solidFill>
                <a:latin typeface="Arial" panose="020B0604020202020204" pitchFamily="34" charset="0"/>
                <a:cs typeface="Arial" panose="020B0604020202020204" pitchFamily="34" charset="0"/>
              </a:rPr>
              <a:t> Events Throughout 2022-2023</a:t>
            </a:r>
          </a:p>
          <a:p>
            <a:pPr fontAlgn="base">
              <a:buFontTx/>
              <a:buChar char="-"/>
            </a:pPr>
            <a:r>
              <a:rPr lang="en-GB" dirty="0">
                <a:solidFill>
                  <a:schemeClr val="bg1"/>
                </a:solidFill>
                <a:latin typeface="Arial" panose="020B0604020202020204" pitchFamily="34" charset="0"/>
                <a:cs typeface="Arial" panose="020B0604020202020204" pitchFamily="34" charset="0"/>
              </a:rPr>
              <a:t> Partnership Working</a:t>
            </a:r>
          </a:p>
          <a:p>
            <a:pPr fontAlgn="base">
              <a:buFontTx/>
              <a:buChar char="-"/>
            </a:pPr>
            <a:r>
              <a:rPr lang="en-GB" dirty="0">
                <a:solidFill>
                  <a:schemeClr val="bg1"/>
                </a:solidFill>
                <a:latin typeface="Arial" panose="020B0604020202020204" pitchFamily="34" charset="0"/>
                <a:cs typeface="Arial" panose="020B0604020202020204" pitchFamily="34" charset="0"/>
              </a:rPr>
              <a:t> Grant Funding</a:t>
            </a:r>
          </a:p>
          <a:p>
            <a:pPr fontAlgn="base">
              <a:buFontTx/>
              <a:buChar char="-"/>
            </a:pPr>
            <a:r>
              <a:rPr lang="en-GB" sz="2800" dirty="0">
                <a:solidFill>
                  <a:schemeClr val="bg1"/>
                </a:solidFill>
                <a:latin typeface="Arial" panose="020B0604020202020204" pitchFamily="34" charset="0"/>
                <a:cs typeface="Arial" panose="020B0604020202020204" pitchFamily="34" charset="0"/>
              </a:rPr>
              <a:t> </a:t>
            </a:r>
            <a:r>
              <a:rPr lang="en-GB" dirty="0">
                <a:solidFill>
                  <a:schemeClr val="bg1"/>
                </a:solidFill>
                <a:latin typeface="Arial" panose="020B0604020202020204" pitchFamily="34" charset="0"/>
                <a:cs typeface="Arial" panose="020B0604020202020204" pitchFamily="34" charset="0"/>
              </a:rPr>
              <a:t>Further</a:t>
            </a:r>
            <a:r>
              <a:rPr lang="en-GB" sz="2800" dirty="0">
                <a:solidFill>
                  <a:schemeClr val="bg1"/>
                </a:solidFill>
                <a:latin typeface="Arial" panose="020B0604020202020204" pitchFamily="34" charset="0"/>
                <a:cs typeface="Arial" panose="020B0604020202020204" pitchFamily="34" charset="0"/>
              </a:rPr>
              <a:t> </a:t>
            </a:r>
            <a:r>
              <a:rPr lang="en-GB" dirty="0">
                <a:solidFill>
                  <a:schemeClr val="bg1"/>
                </a:solidFill>
                <a:latin typeface="Arial" panose="020B0604020202020204" pitchFamily="34" charset="0"/>
                <a:cs typeface="Arial" panose="020B0604020202020204" pitchFamily="34" charset="0"/>
              </a:rPr>
              <a:t>Information</a:t>
            </a:r>
          </a:p>
          <a:p>
            <a:pPr fontAlgn="base">
              <a:buFontTx/>
              <a:buChar char="-"/>
            </a:pPr>
            <a:endParaRPr lang="en-GB" dirty="0">
              <a:latin typeface="Arial" panose="020B0604020202020204" pitchFamily="34" charset="0"/>
              <a:cs typeface="Arial" panose="020B0604020202020204" pitchFamily="34" charset="0"/>
            </a:endParaRPr>
          </a:p>
          <a:p>
            <a:pPr fontAlgn="base">
              <a:buFontTx/>
              <a:buChar char="-"/>
            </a:pPr>
            <a:endParaRPr lang="en-GB" dirty="0">
              <a:latin typeface="Arial" panose="020B0604020202020204" pitchFamily="34" charset="0"/>
              <a:cs typeface="Arial" panose="020B0604020202020204" pitchFamily="34" charset="0"/>
            </a:endParaRPr>
          </a:p>
          <a:p>
            <a:pPr fontAlgn="base">
              <a:buFontTx/>
              <a:buChar char="-"/>
            </a:pPr>
            <a:endParaRPr lang="en-GB" dirty="0">
              <a:latin typeface="Arial" panose="020B0604020202020204" pitchFamily="34" charset="0"/>
              <a:cs typeface="Arial" panose="020B0604020202020204" pitchFamily="34" charset="0"/>
            </a:endParaRPr>
          </a:p>
          <a:p>
            <a:pPr fontAlgn="base">
              <a:buFontTx/>
              <a:buChar char="-"/>
            </a:pPr>
            <a:endParaRPr lang="en-GB" dirty="0">
              <a:latin typeface="Arial" panose="020B0604020202020204" pitchFamily="34" charset="0"/>
              <a:cs typeface="Arial" panose="020B0604020202020204" pitchFamily="34" charset="0"/>
            </a:endParaRPr>
          </a:p>
          <a:p>
            <a:pPr marL="0" indent="0" algn="l" fontAlgn="base">
              <a:buNone/>
            </a:pPr>
            <a:endParaRPr lang="en-GB" sz="2400" dirty="0">
              <a:solidFill>
                <a:schemeClr val="bg1"/>
              </a:solidFill>
              <a:latin typeface="Arial" panose="020B0604020202020204" pitchFamily="34" charset="0"/>
              <a:cs typeface="Arial" panose="020B0604020202020204" pitchFamily="34" charset="0"/>
            </a:endParaRPr>
          </a:p>
          <a:p>
            <a:endParaRPr lang="en-GB" dirty="0"/>
          </a:p>
        </p:txBody>
      </p:sp>
      <p:pic>
        <p:nvPicPr>
          <p:cNvPr id="6" name="Picture 5">
            <a:extLst>
              <a:ext uri="{FF2B5EF4-FFF2-40B4-BE49-F238E27FC236}">
                <a16:creationId xmlns:a16="http://schemas.microsoft.com/office/drawing/2014/main" id="{BD375EA5-DD0C-7181-643C-8582FDAFD37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543700" y="918703"/>
            <a:ext cx="4441472" cy="5102031"/>
          </a:xfrm>
          <a:prstGeom prst="rect">
            <a:avLst/>
          </a:prstGeom>
        </p:spPr>
      </p:pic>
    </p:spTree>
    <p:extLst>
      <p:ext uri="{BB962C8B-B14F-4D97-AF65-F5344CB8AC3E}">
        <p14:creationId xmlns:p14="http://schemas.microsoft.com/office/powerpoint/2010/main" val="296988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C61A3C-FCBF-21DB-A8FA-C68F3B8F17F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71799" y="2947646"/>
            <a:ext cx="9220201" cy="3910352"/>
          </a:xfrm>
          <a:prstGeom prst="rect">
            <a:avLst/>
          </a:prstGeom>
        </p:spPr>
      </p:pic>
      <p:sp>
        <p:nvSpPr>
          <p:cNvPr id="11" name="Title 10" descr="The purpose of this report is to provide an update on some of the activities and achievements of the Community Services Team from 1st April 2021 to 31st March 2022 within the context of national issues and local factors relating to Hart.&#10;&#10;Throughout the last year, the Community Services Team have been working hard to continue delivering high quality services to Hart residents within Government guidelines&#10;&#10;">
            <a:extLst>
              <a:ext uri="{FF2B5EF4-FFF2-40B4-BE49-F238E27FC236}">
                <a16:creationId xmlns:a16="http://schemas.microsoft.com/office/drawing/2014/main" id="{8858650E-9110-6CEE-6243-D040106D06DD}"/>
              </a:ext>
              <a:ext uri="{C183D7F6-B498-43B3-948B-1728B52AA6E4}">
                <adec:decorative xmlns:adec="http://schemas.microsoft.com/office/drawing/2017/decorative" val="0"/>
              </a:ext>
            </a:extLst>
          </p:cNvPr>
          <p:cNvSpPr txBox="1">
            <a:spLocks noGrp="1"/>
          </p:cNvSpPr>
          <p:nvPr>
            <p:ph type="title" idx="4294967295"/>
          </p:nvPr>
        </p:nvSpPr>
        <p:spPr>
          <a:xfrm>
            <a:off x="239484" y="323280"/>
            <a:ext cx="11353799" cy="2754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5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Introduction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The purpose of this report is to provide an update on some of the activities and achievements of the Community Services Team from 1st April 2021 to 31st March 2022 within the context of national issues and local factors relating to Hart.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Throughout the last year, the Community Services Team have been working hard to continue delivering high quality services to Hart residents within Government guidelines.</a:t>
            </a:r>
          </a:p>
        </p:txBody>
      </p:sp>
    </p:spTree>
    <p:extLst>
      <p:ext uri="{BB962C8B-B14F-4D97-AF65-F5344CB8AC3E}">
        <p14:creationId xmlns:p14="http://schemas.microsoft.com/office/powerpoint/2010/main" val="311101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482736"/>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8" y="78586"/>
            <a:ext cx="12061372" cy="1325563"/>
          </a:xfrm>
        </p:spPr>
        <p:txBody>
          <a:bodyPr>
            <a:normAutofit/>
          </a:bodyPr>
          <a:lstStyle/>
          <a:p>
            <a:r>
              <a:rPr lang="en-GB" sz="3500" b="1" dirty="0">
                <a:solidFill>
                  <a:schemeClr val="bg1"/>
                </a:solidFill>
                <a:latin typeface="Arial" panose="020B0604020202020204" pitchFamily="34" charset="0"/>
                <a:cs typeface="Arial" panose="020B0604020202020204" pitchFamily="34" charset="0"/>
              </a:rPr>
              <a:t>Key Achievements 2022 - 2023:  </a:t>
            </a:r>
            <a:r>
              <a:rPr lang="en-GB" sz="3500" dirty="0">
                <a:solidFill>
                  <a:schemeClr val="bg1"/>
                </a:solidFill>
                <a:latin typeface="Arial" panose="020B0604020202020204" pitchFamily="34" charset="0"/>
                <a:cs typeface="Arial" panose="020B0604020202020204" pitchFamily="34" charset="0"/>
              </a:rPr>
              <a:t>Private Sector Housing Team</a:t>
            </a: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206828" y="1954656"/>
            <a:ext cx="10515600" cy="4603344"/>
          </a:xfrm>
        </p:spPr>
        <p:txBody>
          <a:bodyPr>
            <a:normAutofit/>
          </a:bodyPr>
          <a:lstStyle/>
          <a:p>
            <a:pPr marL="0" indent="0" fontAlgn="base">
              <a:buNone/>
            </a:pPr>
            <a:r>
              <a:rPr lang="en-GB" dirty="0">
                <a:solidFill>
                  <a:schemeClr val="bg1"/>
                </a:solidFill>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fontAlgn="base">
              <a:buFontTx/>
              <a:buChar char="-"/>
            </a:pPr>
            <a:endParaRPr lang="en-GB" dirty="0">
              <a:latin typeface="Arial" panose="020B0604020202020204" pitchFamily="34" charset="0"/>
              <a:cs typeface="Arial" panose="020B0604020202020204" pitchFamily="34" charset="0"/>
            </a:endParaRPr>
          </a:p>
          <a:p>
            <a:pPr fontAlgn="base">
              <a:buFontTx/>
              <a:buChar char="-"/>
            </a:pPr>
            <a:endParaRPr lang="en-GB" dirty="0">
              <a:latin typeface="Arial" panose="020B0604020202020204" pitchFamily="34" charset="0"/>
              <a:cs typeface="Arial" panose="020B0604020202020204" pitchFamily="34" charset="0"/>
            </a:endParaRPr>
          </a:p>
          <a:p>
            <a:pPr fontAlgn="base">
              <a:buFontTx/>
              <a:buChar char="-"/>
            </a:pPr>
            <a:endParaRPr lang="en-GB" dirty="0">
              <a:latin typeface="Arial" panose="020B0604020202020204" pitchFamily="34" charset="0"/>
              <a:cs typeface="Arial" panose="020B0604020202020204" pitchFamily="34" charset="0"/>
            </a:endParaRPr>
          </a:p>
          <a:p>
            <a:pPr marL="0" indent="0" algn="l" fontAlgn="base">
              <a:buNone/>
            </a:pPr>
            <a:endParaRPr lang="en-GB" sz="2400" dirty="0">
              <a:solidFill>
                <a:schemeClr val="bg1"/>
              </a:solidFill>
              <a:latin typeface="Arial" panose="020B0604020202020204" pitchFamily="34" charset="0"/>
              <a:cs typeface="Arial" panose="020B0604020202020204" pitchFamily="34" charset="0"/>
            </a:endParaRPr>
          </a:p>
          <a:p>
            <a:endParaRPr lang="en-GB" dirty="0"/>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315685" y="2185642"/>
            <a:ext cx="5464629" cy="1700557"/>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i="0" dirty="0">
                <a:solidFill>
                  <a:schemeClr val="bg1"/>
                </a:solidFill>
                <a:effectLst/>
                <a:latin typeface="Arial" panose="020B0604020202020204" pitchFamily="34" charset="0"/>
                <a:cs typeface="Arial" panose="020B0604020202020204" pitchFamily="34" charset="0"/>
              </a:rPr>
              <a:t>Delivered 57 Disabled Facilities Grants (DFGs) to provide adaptations for Hart residents to enable them to continue living safely and independently in their own homes, with a spend of £630K</a:t>
            </a:r>
            <a:r>
              <a:rPr lang="en-GB" b="0" i="0" dirty="0">
                <a:solidFill>
                  <a:srgbClr val="000000"/>
                </a:solidFill>
                <a:effectLst/>
                <a:latin typeface="Times New Roman" panose="02020603050405020304" pitchFamily="18" charset="0"/>
              </a:rPr>
              <a:t>.</a:t>
            </a:r>
            <a:endParaRPr lang="en-GB" dirty="0"/>
          </a:p>
        </p:txBody>
      </p:sp>
      <p:sp>
        <p:nvSpPr>
          <p:cNvPr id="6" name="Rectangle 5">
            <a:extLst>
              <a:ext uri="{FF2B5EF4-FFF2-40B4-BE49-F238E27FC236}">
                <a16:creationId xmlns:a16="http://schemas.microsoft.com/office/drawing/2014/main" id="{D3F521BA-624D-D2DE-7E06-9FACD355202B}"/>
              </a:ext>
              <a:ext uri="{C183D7F6-B498-43B3-948B-1728B52AA6E4}">
                <adec:decorative xmlns:adec="http://schemas.microsoft.com/office/drawing/2017/decorative" val="1"/>
              </a:ext>
            </a:extLst>
          </p:cNvPr>
          <p:cNvSpPr/>
          <p:nvPr/>
        </p:nvSpPr>
        <p:spPr>
          <a:xfrm>
            <a:off x="6411686" y="2185642"/>
            <a:ext cx="5464629" cy="1700556"/>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buSzPts val="1000"/>
              <a:tabLst>
                <a:tab pos="457200" algn="l"/>
              </a:tabLst>
            </a:pPr>
            <a:r>
              <a:rPr lang="en-GB" sz="20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This included 6 cases who received additional discretionary 'top-up' funding for larger works which otherwise could not have taken place. 4 of these cases involved children</a:t>
            </a:r>
            <a:endParaRPr lang="en-GB"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60A4757-D8F3-AB55-9178-1A54139ADD5C}"/>
              </a:ext>
              <a:ext uri="{C183D7F6-B498-43B3-948B-1728B52AA6E4}">
                <adec:decorative xmlns:adec="http://schemas.microsoft.com/office/drawing/2017/decorative" val="1"/>
              </a:ext>
            </a:extLst>
          </p:cNvPr>
          <p:cNvSpPr/>
          <p:nvPr/>
        </p:nvSpPr>
        <p:spPr>
          <a:xfrm>
            <a:off x="315685" y="4244249"/>
            <a:ext cx="5464629" cy="1757319"/>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i="0" dirty="0">
                <a:solidFill>
                  <a:schemeClr val="bg1"/>
                </a:solidFill>
                <a:effectLst/>
                <a:latin typeface="Arial" panose="020B0604020202020204" pitchFamily="34" charset="0"/>
                <a:cs typeface="Arial" panose="020B0604020202020204" pitchFamily="34" charset="0"/>
              </a:rPr>
              <a:t>Investigated 42 disrepair complaints from tenants in both the private and social rented sector. These were primarily damp &amp; mould and excess cold complaints over the winter period</a:t>
            </a:r>
            <a:endParaRPr lang="en-GB" sz="20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8E85D10-BE6B-22A1-14EC-EC8D12102992}"/>
              </a:ext>
              <a:ext uri="{C183D7F6-B498-43B3-948B-1728B52AA6E4}">
                <adec:decorative xmlns:adec="http://schemas.microsoft.com/office/drawing/2017/decorative" val="1"/>
              </a:ext>
            </a:extLst>
          </p:cNvPr>
          <p:cNvSpPr/>
          <p:nvPr/>
        </p:nvSpPr>
        <p:spPr>
          <a:xfrm>
            <a:off x="6411686" y="4187486"/>
            <a:ext cx="5464629" cy="1814082"/>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buSzPts val="1000"/>
              <a:tabLst>
                <a:tab pos="457200" algn="l"/>
              </a:tabLst>
            </a:pPr>
            <a:r>
              <a:rPr lang="en-GB" sz="20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Awarded over £20K of discretionary Prevention Grant funding for fast tracked minor adaptations designed at preventing hospital admissions and assisting with hospital discharges</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id="{0C744BAA-B8BE-83B6-E723-95C3BDB77F9E}"/>
              </a:ext>
              <a:ext uri="{C183D7F6-B498-43B3-948B-1728B52AA6E4}">
                <adec:decorative xmlns:adec="http://schemas.microsoft.com/office/drawing/2017/decorative" val="1"/>
              </a:ext>
            </a:extLst>
          </p:cNvPr>
          <p:cNvSpPr/>
          <p:nvPr/>
        </p:nvSpPr>
        <p:spPr>
          <a:xfrm>
            <a:off x="5780314" y="2786743"/>
            <a:ext cx="631372" cy="326571"/>
          </a:xfrm>
          <a:prstGeom prst="rightArrow">
            <a:avLst/>
          </a:prstGeom>
          <a:solidFill>
            <a:srgbClr val="5280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260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482736"/>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7" y="78586"/>
            <a:ext cx="11952515" cy="1325563"/>
          </a:xfrm>
        </p:spPr>
        <p:txBody>
          <a:bodyPr>
            <a:normAutofit/>
          </a:bodyPr>
          <a:lstStyle/>
          <a:p>
            <a:r>
              <a:rPr lang="en-GB" sz="3500" b="1" dirty="0">
                <a:solidFill>
                  <a:schemeClr val="bg1"/>
                </a:solidFill>
                <a:latin typeface="Arial" panose="020B0604020202020204" pitchFamily="34" charset="0"/>
                <a:cs typeface="Arial" panose="020B0604020202020204" pitchFamily="34" charset="0"/>
              </a:rPr>
              <a:t>Key Achievements 2022 - 2023: </a:t>
            </a:r>
            <a:r>
              <a:rPr lang="en-US" sz="3600" dirty="0">
                <a:solidFill>
                  <a:schemeClr val="bg1"/>
                </a:solidFill>
                <a:latin typeface="Arial" panose="020B0604020202020204" pitchFamily="34" charset="0"/>
                <a:cs typeface="Arial" panose="020B0604020202020204" pitchFamily="34" charset="0"/>
              </a:rPr>
              <a:t>Strategy and Development Team</a:t>
            </a:r>
            <a:endParaRPr lang="en-GB" sz="35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206828" y="1954656"/>
            <a:ext cx="10515600" cy="4603344"/>
          </a:xfrm>
        </p:spPr>
        <p:txBody>
          <a:bodyPr>
            <a:normAutofit/>
          </a:bodyPr>
          <a:lstStyle/>
          <a:p>
            <a:pPr marL="0" indent="0" fontAlgn="base">
              <a:buNone/>
            </a:pPr>
            <a:r>
              <a:rPr lang="en-GB" dirty="0">
                <a:solidFill>
                  <a:schemeClr val="bg1"/>
                </a:solidFill>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fontAlgn="base">
              <a:buFontTx/>
              <a:buChar char="-"/>
            </a:pPr>
            <a:endParaRPr lang="en-GB" dirty="0">
              <a:latin typeface="Arial" panose="020B0604020202020204" pitchFamily="34" charset="0"/>
              <a:cs typeface="Arial" panose="020B0604020202020204" pitchFamily="34" charset="0"/>
            </a:endParaRPr>
          </a:p>
          <a:p>
            <a:pPr fontAlgn="base">
              <a:buFontTx/>
              <a:buChar char="-"/>
            </a:pPr>
            <a:endParaRPr lang="en-GB" dirty="0">
              <a:latin typeface="Arial" panose="020B0604020202020204" pitchFamily="34" charset="0"/>
              <a:cs typeface="Arial" panose="020B0604020202020204" pitchFamily="34" charset="0"/>
            </a:endParaRPr>
          </a:p>
          <a:p>
            <a:pPr fontAlgn="base">
              <a:buFontTx/>
              <a:buChar char="-"/>
            </a:pPr>
            <a:endParaRPr lang="en-GB" dirty="0">
              <a:latin typeface="Arial" panose="020B0604020202020204" pitchFamily="34" charset="0"/>
              <a:cs typeface="Arial" panose="020B0604020202020204" pitchFamily="34" charset="0"/>
            </a:endParaRPr>
          </a:p>
          <a:p>
            <a:pPr marL="0" indent="0" algn="l" fontAlgn="base">
              <a:buNone/>
            </a:pPr>
            <a:endParaRPr lang="en-GB" sz="2400" dirty="0">
              <a:solidFill>
                <a:schemeClr val="bg1"/>
              </a:solidFill>
              <a:latin typeface="Arial" panose="020B0604020202020204" pitchFamily="34" charset="0"/>
              <a:cs typeface="Arial" panose="020B0604020202020204" pitchFamily="34" charset="0"/>
            </a:endParaRPr>
          </a:p>
          <a:p>
            <a:endParaRPr lang="en-GB" dirty="0"/>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370115" y="2185643"/>
            <a:ext cx="5540830" cy="1340302"/>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GB" sz="2000" kern="100" dirty="0">
                <a:effectLst/>
                <a:latin typeface="Arial" panose="020B0604020202020204" pitchFamily="34" charset="0"/>
                <a:ea typeface="Calibri" panose="020F0502020204030204" pitchFamily="34" charset="0"/>
                <a:cs typeface="Times New Roman" panose="02020603050405020304" pitchFamily="18" charset="0"/>
              </a:rPr>
              <a:t>Enabled the delivery of 172 affordable homes against a target of 100 per year. These comprised of 127 for rent and 45 for shared ownership</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287F92C3-33DD-D5E1-96D4-BADE3A2FE87D}"/>
              </a:ext>
              <a:ext uri="{C183D7F6-B498-43B3-948B-1728B52AA6E4}">
                <adec:decorative xmlns:adec="http://schemas.microsoft.com/office/drawing/2017/decorative" val="1"/>
              </a:ext>
            </a:extLst>
          </p:cNvPr>
          <p:cNvSpPr/>
          <p:nvPr/>
        </p:nvSpPr>
        <p:spPr>
          <a:xfrm>
            <a:off x="6281057" y="2176897"/>
            <a:ext cx="5704115" cy="1349048"/>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2000" kern="100" dirty="0">
                <a:latin typeface="Arial"/>
                <a:ea typeface="Calibri" panose="020F0502020204030204" pitchFamily="34" charset="0"/>
                <a:cs typeface="Times New Roman"/>
              </a:rPr>
              <a:t>Refreshed how adapted affordable homes are recorded to make best use of these homes going forward</a:t>
            </a:r>
            <a:endParaRPr lang="en-GB" sz="2000" kern="100" dirty="0">
              <a:effectLst/>
              <a:latin typeface="Arial"/>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1D7D2E65-5731-0BD2-74CF-C7C097EBAFE5}"/>
              </a:ext>
              <a:ext uri="{C183D7F6-B498-43B3-948B-1728B52AA6E4}">
                <adec:decorative xmlns:adec="http://schemas.microsoft.com/office/drawing/2017/decorative" val="1"/>
              </a:ext>
            </a:extLst>
          </p:cNvPr>
          <p:cNvSpPr/>
          <p:nvPr/>
        </p:nvSpPr>
        <p:spPr>
          <a:xfrm>
            <a:off x="6281057" y="3831635"/>
            <a:ext cx="5704115" cy="1230222"/>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effectLst/>
                <a:latin typeface="Arial" panose="020B0604020202020204" pitchFamily="34" charset="0"/>
                <a:ea typeface="Calibri" panose="020F0502020204030204" pitchFamily="34" charset="0"/>
              </a:rPr>
              <a:t>Liaising with the Government and partners to set up and oversee the Local Authority Housing Fund (LAHF) scheme in Hart to deliver 9 new affordable homes</a:t>
            </a:r>
            <a:endParaRPr lang="en-GB" sz="2000"/>
          </a:p>
        </p:txBody>
      </p:sp>
      <p:sp>
        <p:nvSpPr>
          <p:cNvPr id="8" name="Rectangle 7">
            <a:extLst>
              <a:ext uri="{FF2B5EF4-FFF2-40B4-BE49-F238E27FC236}">
                <a16:creationId xmlns:a16="http://schemas.microsoft.com/office/drawing/2014/main" id="{22BC4FD9-7E4C-ABC5-8A17-479D21EDC36E}"/>
              </a:ext>
              <a:ext uri="{C183D7F6-B498-43B3-948B-1728B52AA6E4}">
                <adec:decorative xmlns:adec="http://schemas.microsoft.com/office/drawing/2017/decorative" val="1"/>
              </a:ext>
            </a:extLst>
          </p:cNvPr>
          <p:cNvSpPr/>
          <p:nvPr/>
        </p:nvSpPr>
        <p:spPr>
          <a:xfrm>
            <a:off x="370115" y="5214051"/>
            <a:ext cx="5540830" cy="1132252"/>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ffectLst/>
                <a:latin typeface="Arial" panose="020B0604020202020204" pitchFamily="34" charset="0"/>
                <a:ea typeface="Calibri" panose="020F0502020204030204" pitchFamily="34" charset="0"/>
              </a:rPr>
              <a:t>Worked with colleagues and Registered Providers to update Hart’s Designated Protected Areas guidance</a:t>
            </a:r>
            <a:endParaRPr lang="en-GB" sz="2000" dirty="0"/>
          </a:p>
        </p:txBody>
      </p:sp>
      <p:sp>
        <p:nvSpPr>
          <p:cNvPr id="9" name="Rectangle 8">
            <a:extLst>
              <a:ext uri="{FF2B5EF4-FFF2-40B4-BE49-F238E27FC236}">
                <a16:creationId xmlns:a16="http://schemas.microsoft.com/office/drawing/2014/main" id="{E27786A0-1326-CB11-53B3-43A5A266254C}"/>
              </a:ext>
              <a:ext uri="{C183D7F6-B498-43B3-948B-1728B52AA6E4}">
                <adec:decorative xmlns:adec="http://schemas.microsoft.com/office/drawing/2017/decorative" val="1"/>
              </a:ext>
            </a:extLst>
          </p:cNvPr>
          <p:cNvSpPr/>
          <p:nvPr/>
        </p:nvSpPr>
        <p:spPr>
          <a:xfrm>
            <a:off x="370114" y="3831634"/>
            <a:ext cx="5540830" cy="1170719"/>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ffectLst/>
                <a:latin typeface="Arial" panose="020B0604020202020204" pitchFamily="34" charset="0"/>
                <a:ea typeface="Calibri" panose="020F0502020204030204" pitchFamily="34" charset="0"/>
              </a:rPr>
              <a:t>Co-ordinated and lead on the successful transition of the Housing BSU staff into Community Services</a:t>
            </a:r>
            <a:endParaRPr lang="en-GB" sz="2000" dirty="0"/>
          </a:p>
        </p:txBody>
      </p:sp>
      <p:sp>
        <p:nvSpPr>
          <p:cNvPr id="10" name="Rectangle 9">
            <a:extLst>
              <a:ext uri="{FF2B5EF4-FFF2-40B4-BE49-F238E27FC236}">
                <a16:creationId xmlns:a16="http://schemas.microsoft.com/office/drawing/2014/main" id="{A66D17A4-8F7E-014D-8456-F69C1EE687B7}"/>
              </a:ext>
              <a:ext uri="{C183D7F6-B498-43B3-948B-1728B52AA6E4}">
                <adec:decorative xmlns:adec="http://schemas.microsoft.com/office/drawing/2017/decorative" val="1"/>
              </a:ext>
            </a:extLst>
          </p:cNvPr>
          <p:cNvSpPr/>
          <p:nvPr/>
        </p:nvSpPr>
        <p:spPr>
          <a:xfrm>
            <a:off x="6281057" y="5214051"/>
            <a:ext cx="5704115" cy="1132252"/>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effectLst/>
                <a:latin typeface="Arial" panose="020B0604020202020204" pitchFamily="34" charset="0"/>
                <a:ea typeface="Calibri" panose="020F0502020204030204" pitchFamily="34" charset="0"/>
              </a:rPr>
              <a:t>Researched and produced Local Lettings Plans for complex housing projects including the LAHF and a specialist housing scheme</a:t>
            </a:r>
            <a:endParaRPr lang="en-GB" sz="2000"/>
          </a:p>
        </p:txBody>
      </p:sp>
    </p:spTree>
    <p:extLst>
      <p:ext uri="{BB962C8B-B14F-4D97-AF65-F5344CB8AC3E}">
        <p14:creationId xmlns:p14="http://schemas.microsoft.com/office/powerpoint/2010/main" val="132299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482736"/>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7" y="78586"/>
            <a:ext cx="11811001" cy="1325563"/>
          </a:xfrm>
        </p:spPr>
        <p:txBody>
          <a:bodyPr>
            <a:normAutofit/>
          </a:bodyPr>
          <a:lstStyle/>
          <a:p>
            <a:r>
              <a:rPr lang="en-GB" sz="3500" b="1" dirty="0">
                <a:solidFill>
                  <a:schemeClr val="bg1"/>
                </a:solidFill>
                <a:latin typeface="Arial" panose="020B0604020202020204" pitchFamily="34" charset="0"/>
                <a:cs typeface="Arial" panose="020B0604020202020204" pitchFamily="34" charset="0"/>
              </a:rPr>
              <a:t>Key Achievements 2022 - 2023: </a:t>
            </a:r>
            <a:r>
              <a:rPr lang="en-US" sz="3600" dirty="0">
                <a:solidFill>
                  <a:schemeClr val="bg1"/>
                </a:solidFill>
                <a:latin typeface="Arial" panose="020B0604020202020204" pitchFamily="34" charset="0"/>
                <a:cs typeface="Arial" panose="020B0604020202020204" pitchFamily="34" charset="0"/>
              </a:rPr>
              <a:t>Housing Solutions Team</a:t>
            </a:r>
            <a:endParaRPr lang="en-GB" sz="35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206828" y="1954656"/>
            <a:ext cx="10515600" cy="4603344"/>
          </a:xfrm>
        </p:spPr>
        <p:txBody>
          <a:bodyPr>
            <a:normAutofit/>
          </a:bodyPr>
          <a:lstStyle/>
          <a:p>
            <a:pPr marL="0" indent="0" fontAlgn="base">
              <a:buNone/>
            </a:pPr>
            <a:r>
              <a:rPr lang="en-GB" dirty="0">
                <a:solidFill>
                  <a:schemeClr val="bg1"/>
                </a:solidFill>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fontAlgn="base">
              <a:buFontTx/>
              <a:buChar char="-"/>
            </a:pPr>
            <a:endParaRPr lang="en-GB" dirty="0">
              <a:latin typeface="Arial" panose="020B0604020202020204" pitchFamily="34" charset="0"/>
              <a:cs typeface="Arial" panose="020B0604020202020204" pitchFamily="34" charset="0"/>
            </a:endParaRPr>
          </a:p>
          <a:p>
            <a:pPr fontAlgn="base">
              <a:buFontTx/>
              <a:buChar char="-"/>
            </a:pPr>
            <a:endParaRPr lang="en-GB" dirty="0">
              <a:latin typeface="Arial" panose="020B0604020202020204" pitchFamily="34" charset="0"/>
              <a:cs typeface="Arial" panose="020B0604020202020204" pitchFamily="34" charset="0"/>
            </a:endParaRPr>
          </a:p>
          <a:p>
            <a:pPr fontAlgn="base">
              <a:buFontTx/>
              <a:buChar char="-"/>
            </a:pPr>
            <a:endParaRPr lang="en-GB" dirty="0">
              <a:latin typeface="Arial" panose="020B0604020202020204" pitchFamily="34" charset="0"/>
              <a:cs typeface="Arial" panose="020B0604020202020204" pitchFamily="34" charset="0"/>
            </a:endParaRPr>
          </a:p>
          <a:p>
            <a:pPr marL="0" indent="0" algn="l" fontAlgn="base">
              <a:buNone/>
            </a:pPr>
            <a:endParaRPr lang="en-GB" sz="2400" dirty="0">
              <a:solidFill>
                <a:schemeClr val="bg1"/>
              </a:solidFill>
              <a:latin typeface="Arial" panose="020B0604020202020204" pitchFamily="34" charset="0"/>
              <a:cs typeface="Arial" panose="020B0604020202020204" pitchFamily="34" charset="0"/>
            </a:endParaRPr>
          </a:p>
          <a:p>
            <a:endParaRPr lang="en-GB" dirty="0"/>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478972" y="2033243"/>
            <a:ext cx="5127172" cy="1232470"/>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effectLst/>
                <a:latin typeface="Arial" panose="020B0604020202020204" pitchFamily="34" charset="0"/>
                <a:ea typeface="Calibri" panose="020F0502020204030204" pitchFamily="34" charset="0"/>
              </a:rPr>
              <a:t>269 affordable properties advertised and allocated through Hart’s Housing Register</a:t>
            </a:r>
            <a:endParaRPr lang="en-GB" sz="2000" dirty="0">
              <a:solidFill>
                <a:schemeClr val="bg1"/>
              </a:solidFill>
            </a:endParaRPr>
          </a:p>
        </p:txBody>
      </p:sp>
      <p:sp>
        <p:nvSpPr>
          <p:cNvPr id="6" name="Rectangle 5">
            <a:extLst>
              <a:ext uri="{FF2B5EF4-FFF2-40B4-BE49-F238E27FC236}">
                <a16:creationId xmlns:a16="http://schemas.microsoft.com/office/drawing/2014/main" id="{43907638-9212-EA34-63B8-75A11E106E0B}"/>
              </a:ext>
              <a:ext uri="{C183D7F6-B498-43B3-948B-1728B52AA6E4}">
                <adec:decorative xmlns:adec="http://schemas.microsoft.com/office/drawing/2017/decorative" val="1"/>
              </a:ext>
            </a:extLst>
          </p:cNvPr>
          <p:cNvSpPr/>
          <p:nvPr/>
        </p:nvSpPr>
        <p:spPr>
          <a:xfrm>
            <a:off x="478972" y="3631591"/>
            <a:ext cx="5127173" cy="1111522"/>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effectLst/>
                <a:latin typeface="Arial" panose="020B0604020202020204" pitchFamily="34" charset="0"/>
                <a:ea typeface="Calibri" panose="020F0502020204030204" pitchFamily="34" charset="0"/>
              </a:rPr>
              <a:t>55 households were prevented from becoming homeless</a:t>
            </a:r>
            <a:endParaRPr lang="en-GB" sz="2000" dirty="0">
              <a:solidFill>
                <a:schemeClr val="bg1"/>
              </a:solidFill>
            </a:endParaRPr>
          </a:p>
        </p:txBody>
      </p:sp>
      <p:sp>
        <p:nvSpPr>
          <p:cNvPr id="7" name="Rectangle 6">
            <a:extLst>
              <a:ext uri="{FF2B5EF4-FFF2-40B4-BE49-F238E27FC236}">
                <a16:creationId xmlns:a16="http://schemas.microsoft.com/office/drawing/2014/main" id="{5F4F3C81-07B2-3808-F67B-7C4775CF4DE5}"/>
              </a:ext>
              <a:ext uri="{C183D7F6-B498-43B3-948B-1728B52AA6E4}">
                <adec:decorative xmlns:adec="http://schemas.microsoft.com/office/drawing/2017/decorative" val="1"/>
              </a:ext>
            </a:extLst>
          </p:cNvPr>
          <p:cNvSpPr/>
          <p:nvPr/>
        </p:nvSpPr>
        <p:spPr>
          <a:xfrm>
            <a:off x="6324600" y="2033243"/>
            <a:ext cx="5127172" cy="1232470"/>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chemeClr val="bg1"/>
                </a:solidFill>
                <a:effectLst/>
                <a:latin typeface="Arial" panose="020B0604020202020204" pitchFamily="34" charset="0"/>
                <a:ea typeface="Times New Roman" panose="02020603050405020304" pitchFamily="18" charset="0"/>
              </a:rPr>
              <a:t>Housing advice given to 781 individual households between April 2022 and March 2023 </a:t>
            </a:r>
            <a:endParaRPr lang="en-GB" sz="2000" dirty="0">
              <a:solidFill>
                <a:schemeClr val="bg1"/>
              </a:solidFill>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167A56CB-F448-2B94-E904-7DF0418456BC}"/>
              </a:ext>
              <a:ext uri="{C183D7F6-B498-43B3-948B-1728B52AA6E4}">
                <adec:decorative xmlns:adec="http://schemas.microsoft.com/office/drawing/2017/decorative" val="1"/>
              </a:ext>
            </a:extLst>
          </p:cNvPr>
          <p:cNvSpPr/>
          <p:nvPr/>
        </p:nvSpPr>
        <p:spPr>
          <a:xfrm>
            <a:off x="6324600" y="3631591"/>
            <a:ext cx="5127172" cy="1111522"/>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dirty="0">
                <a:solidFill>
                  <a:schemeClr val="bg1"/>
                </a:solidFill>
                <a:latin typeface="Arial" panose="020B0604020202020204" pitchFamily="34" charset="0"/>
                <a:ea typeface="Times New Roman" panose="02020603050405020304" pitchFamily="18" charset="0"/>
              </a:rPr>
              <a:t>2</a:t>
            </a:r>
            <a:r>
              <a:rPr lang="en-GB" sz="2000" dirty="0">
                <a:solidFill>
                  <a:schemeClr val="bg1"/>
                </a:solidFill>
                <a:effectLst/>
                <a:latin typeface="Arial" panose="020B0604020202020204" pitchFamily="34" charset="0"/>
                <a:ea typeface="Times New Roman" panose="02020603050405020304" pitchFamily="18" charset="0"/>
              </a:rPr>
              <a:t>1 households had their homelessness relieved by intervention from the Housing Team​ </a:t>
            </a:r>
            <a:endParaRPr lang="en-GB" sz="2000" dirty="0">
              <a:solidFill>
                <a:schemeClr val="bg1"/>
              </a:solidFill>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CE9A0F13-6FCA-07A4-C503-A91377B35CC2}"/>
              </a:ext>
              <a:ext uri="{C183D7F6-B498-43B3-948B-1728B52AA6E4}">
                <adec:decorative xmlns:adec="http://schemas.microsoft.com/office/drawing/2017/decorative" val="1"/>
              </a:ext>
            </a:extLst>
          </p:cNvPr>
          <p:cNvSpPr/>
          <p:nvPr/>
        </p:nvSpPr>
        <p:spPr>
          <a:xfrm>
            <a:off x="3532413" y="5108992"/>
            <a:ext cx="5127173" cy="1383907"/>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effectLst/>
                <a:latin typeface="Arial" panose="020B0604020202020204" pitchFamily="34" charset="0"/>
                <a:ea typeface="Calibri" panose="020F0502020204030204" pitchFamily="34" charset="0"/>
              </a:rPr>
              <a:t>Work to identify the main reasons for people losing their last settled home continuing the focus of prevention of homeless </a:t>
            </a:r>
            <a:endParaRPr lang="en-GB" sz="2000" dirty="0">
              <a:solidFill>
                <a:schemeClr val="bg1"/>
              </a:solidFill>
            </a:endParaRPr>
          </a:p>
        </p:txBody>
      </p:sp>
    </p:spTree>
    <p:extLst>
      <p:ext uri="{BB962C8B-B14F-4D97-AF65-F5344CB8AC3E}">
        <p14:creationId xmlns:p14="http://schemas.microsoft.com/office/powerpoint/2010/main" val="193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349829"/>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7" y="78587"/>
            <a:ext cx="11912689" cy="1151500"/>
          </a:xfrm>
        </p:spPr>
        <p:txBody>
          <a:bodyPr>
            <a:normAutofit/>
          </a:bodyPr>
          <a:lstStyle/>
          <a:p>
            <a:r>
              <a:rPr lang="en-GB" sz="3500" b="1" dirty="0">
                <a:solidFill>
                  <a:schemeClr val="bg1"/>
                </a:solidFill>
                <a:latin typeface="Arial" panose="020B0604020202020204" pitchFamily="34" charset="0"/>
                <a:cs typeface="Arial" panose="020B0604020202020204" pitchFamily="34" charset="0"/>
              </a:rPr>
              <a:t>Key Achievements 2022 - 2023: </a:t>
            </a:r>
            <a:r>
              <a:rPr lang="en-GB" sz="3500" dirty="0">
                <a:solidFill>
                  <a:schemeClr val="bg1"/>
                </a:solidFill>
                <a:latin typeface="Arial" panose="020B0604020202020204" pitchFamily="34" charset="0"/>
                <a:cs typeface="Arial" panose="020B0604020202020204" pitchFamily="34" charset="0"/>
              </a:rPr>
              <a:t>Community Partnerships and Projects Team</a:t>
            </a:r>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370113" y="3432666"/>
            <a:ext cx="5442857" cy="1545514"/>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i="0" dirty="0">
                <a:solidFill>
                  <a:schemeClr val="bg1"/>
                </a:solidFill>
                <a:effectLst/>
                <a:latin typeface="Arial" panose="020B0604020202020204" pitchFamily="34" charset="0"/>
              </a:rPr>
              <a:t>Here for Hart Directory launched enabling the community to search all support and leisure functions in Hart</a:t>
            </a:r>
            <a:endParaRPr lang="en-GB" sz="2000" dirty="0">
              <a:solidFill>
                <a:schemeClr val="bg1"/>
              </a:solidFill>
            </a:endParaRPr>
          </a:p>
        </p:txBody>
      </p:sp>
      <p:sp>
        <p:nvSpPr>
          <p:cNvPr id="6" name="Rectangle 5">
            <a:extLst>
              <a:ext uri="{FF2B5EF4-FFF2-40B4-BE49-F238E27FC236}">
                <a16:creationId xmlns:a16="http://schemas.microsoft.com/office/drawing/2014/main" id="{5DBD173D-036F-B00F-751E-DBA8CBFFB57E}"/>
              </a:ext>
              <a:ext uri="{C183D7F6-B498-43B3-948B-1728B52AA6E4}">
                <adec:decorative xmlns:adec="http://schemas.microsoft.com/office/drawing/2017/decorative" val="1"/>
              </a:ext>
            </a:extLst>
          </p:cNvPr>
          <p:cNvSpPr/>
          <p:nvPr/>
        </p:nvSpPr>
        <p:spPr>
          <a:xfrm>
            <a:off x="6302830" y="5223231"/>
            <a:ext cx="5355772" cy="1156271"/>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i="0" dirty="0">
                <a:solidFill>
                  <a:schemeClr val="bg1"/>
                </a:solidFill>
                <a:effectLst/>
                <a:latin typeface="Arial" panose="020B0604020202020204" pitchFamily="34" charset="0"/>
              </a:rPr>
              <a:t>‘Dementia Support in Hart’ and ‘Blood </a:t>
            </a:r>
            <a:r>
              <a:rPr lang="en-GB" sz="2000" dirty="0">
                <a:solidFill>
                  <a:schemeClr val="bg1"/>
                </a:solidFill>
                <a:latin typeface="Arial" panose="020B0604020202020204" pitchFamily="34" charset="0"/>
              </a:rPr>
              <a:t>P</a:t>
            </a:r>
            <a:r>
              <a:rPr lang="en-GB" sz="2000" b="0" i="0" dirty="0">
                <a:solidFill>
                  <a:schemeClr val="bg1"/>
                </a:solidFill>
                <a:effectLst/>
                <a:latin typeface="Arial" panose="020B0604020202020204" pitchFamily="34" charset="0"/>
              </a:rPr>
              <a:t>ressure </a:t>
            </a:r>
            <a:r>
              <a:rPr lang="en-GB" sz="2000" dirty="0">
                <a:solidFill>
                  <a:schemeClr val="bg1"/>
                </a:solidFill>
                <a:latin typeface="Arial" panose="020B0604020202020204" pitchFamily="34" charset="0"/>
              </a:rPr>
              <a:t>T</a:t>
            </a:r>
            <a:r>
              <a:rPr lang="en-GB" sz="2000" b="0" i="0" dirty="0">
                <a:solidFill>
                  <a:schemeClr val="bg1"/>
                </a:solidFill>
                <a:effectLst/>
                <a:latin typeface="Arial" panose="020B0604020202020204" pitchFamily="34" charset="0"/>
              </a:rPr>
              <a:t>esting in Pharmacies’ information leaflets  printed and distributed</a:t>
            </a:r>
            <a:endParaRPr lang="en-GB" sz="2000" dirty="0">
              <a:solidFill>
                <a:schemeClr val="bg1"/>
              </a:solidFill>
            </a:endParaRPr>
          </a:p>
        </p:txBody>
      </p:sp>
      <p:sp>
        <p:nvSpPr>
          <p:cNvPr id="8" name="Rectangle 7">
            <a:extLst>
              <a:ext uri="{FF2B5EF4-FFF2-40B4-BE49-F238E27FC236}">
                <a16:creationId xmlns:a16="http://schemas.microsoft.com/office/drawing/2014/main" id="{4002CEB2-9E46-D929-8FED-EF066CAC2070}"/>
              </a:ext>
              <a:ext uri="{C183D7F6-B498-43B3-948B-1728B52AA6E4}">
                <adec:decorative xmlns:adec="http://schemas.microsoft.com/office/drawing/2017/decorative" val="1"/>
              </a:ext>
            </a:extLst>
          </p:cNvPr>
          <p:cNvSpPr/>
          <p:nvPr/>
        </p:nvSpPr>
        <p:spPr>
          <a:xfrm>
            <a:off x="6259287" y="1653022"/>
            <a:ext cx="5442858" cy="1534593"/>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i="0" dirty="0">
                <a:solidFill>
                  <a:schemeClr val="bg1"/>
                </a:solidFill>
                <a:effectLst/>
                <a:latin typeface="Arial" panose="020B0604020202020204" pitchFamily="34" charset="0"/>
              </a:rPr>
              <a:t>Armed Forces Covenant Full Council Presentation and Signing of the Defence Employer Recognition Scheme Bronze Award</a:t>
            </a:r>
            <a:endParaRPr lang="en-GB" sz="2000" dirty="0">
              <a:solidFill>
                <a:schemeClr val="bg1"/>
              </a:solidFill>
            </a:endParaRPr>
          </a:p>
        </p:txBody>
      </p:sp>
      <p:sp>
        <p:nvSpPr>
          <p:cNvPr id="9" name="Rectangle 8">
            <a:extLst>
              <a:ext uri="{FF2B5EF4-FFF2-40B4-BE49-F238E27FC236}">
                <a16:creationId xmlns:a16="http://schemas.microsoft.com/office/drawing/2014/main" id="{502E0B8E-9E9B-B554-C37E-156E842D59F2}"/>
              </a:ext>
              <a:ext uri="{C183D7F6-B498-43B3-948B-1728B52AA6E4}">
                <adec:decorative xmlns:adec="http://schemas.microsoft.com/office/drawing/2017/decorative" val="1"/>
              </a:ext>
            </a:extLst>
          </p:cNvPr>
          <p:cNvSpPr/>
          <p:nvPr/>
        </p:nvSpPr>
        <p:spPr>
          <a:xfrm>
            <a:off x="6302830" y="3400787"/>
            <a:ext cx="5355772" cy="1545514"/>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Provided material for the Hart Cost of Living Hub and published leaflets which were delivered to GPs, Children’s Services, Town and Parish Councils and Libraries</a:t>
            </a:r>
          </a:p>
        </p:txBody>
      </p:sp>
      <p:sp>
        <p:nvSpPr>
          <p:cNvPr id="10" name="Rectangle 9">
            <a:extLst>
              <a:ext uri="{FF2B5EF4-FFF2-40B4-BE49-F238E27FC236}">
                <a16:creationId xmlns:a16="http://schemas.microsoft.com/office/drawing/2014/main" id="{65FCD956-829B-C38F-BBD9-CF838D113E51}"/>
              </a:ext>
              <a:ext uri="{C183D7F6-B498-43B3-948B-1728B52AA6E4}">
                <adec:decorative xmlns:adec="http://schemas.microsoft.com/office/drawing/2017/decorative" val="1"/>
              </a:ext>
            </a:extLst>
          </p:cNvPr>
          <p:cNvSpPr/>
          <p:nvPr/>
        </p:nvSpPr>
        <p:spPr>
          <a:xfrm>
            <a:off x="370113" y="1644627"/>
            <a:ext cx="5442858" cy="1534593"/>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Arial" panose="020B0604020202020204" pitchFamily="34" charset="0"/>
                <a:cs typeface="Arial" panose="020B0604020202020204" pitchFamily="34" charset="0"/>
              </a:rPr>
              <a:t>Headed the Homes for Ukraine Scheme,  successfully rematching 6 families with new hosts and coordinated and financed the move of 10 families into privately rented accommodation</a:t>
            </a:r>
          </a:p>
        </p:txBody>
      </p:sp>
      <p:sp>
        <p:nvSpPr>
          <p:cNvPr id="14" name="Rectangle 13">
            <a:extLst>
              <a:ext uri="{FF2B5EF4-FFF2-40B4-BE49-F238E27FC236}">
                <a16:creationId xmlns:a16="http://schemas.microsoft.com/office/drawing/2014/main" id="{6152E9EF-B6C5-5706-D1BC-4F0233FC5B09}"/>
              </a:ext>
              <a:ext uri="{C183D7F6-B498-43B3-948B-1728B52AA6E4}">
                <adec:decorative xmlns:adec="http://schemas.microsoft.com/office/drawing/2017/decorative" val="1"/>
              </a:ext>
            </a:extLst>
          </p:cNvPr>
          <p:cNvSpPr/>
          <p:nvPr/>
        </p:nvSpPr>
        <p:spPr>
          <a:xfrm>
            <a:off x="370113" y="5223231"/>
            <a:ext cx="5442857" cy="1167125"/>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bg1"/>
              </a:solidFill>
            </a:endParaRPr>
          </a:p>
        </p:txBody>
      </p:sp>
      <p:sp>
        <p:nvSpPr>
          <p:cNvPr id="15" name="TextBox 14" descr="Collaborative working with Reading Football Club to provide training in schools for challenged pupils&#10;">
            <a:extLst>
              <a:ext uri="{FF2B5EF4-FFF2-40B4-BE49-F238E27FC236}">
                <a16:creationId xmlns:a16="http://schemas.microsoft.com/office/drawing/2014/main" id="{9BDC16A6-2768-9000-9B31-B33E9146813D}"/>
              </a:ext>
              <a:ext uri="{C183D7F6-B498-43B3-948B-1728B52AA6E4}">
                <adec:decorative xmlns:adec="http://schemas.microsoft.com/office/drawing/2017/decorative" val="0"/>
              </a:ext>
            </a:extLst>
          </p:cNvPr>
          <p:cNvSpPr txBox="1"/>
          <p:nvPr/>
        </p:nvSpPr>
        <p:spPr>
          <a:xfrm>
            <a:off x="586298" y="5293534"/>
            <a:ext cx="5010485" cy="1015663"/>
          </a:xfrm>
          <a:prstGeom prst="rect">
            <a:avLst/>
          </a:prstGeom>
          <a:noFill/>
        </p:spPr>
        <p:txBody>
          <a:bodyPr wrap="square">
            <a:spAutoFit/>
          </a:bodyPr>
          <a:lstStyle/>
          <a:p>
            <a:pPr algn="ctr"/>
            <a:r>
              <a:rPr lang="en-GB" sz="2000" b="0" i="0" dirty="0">
                <a:solidFill>
                  <a:schemeClr val="bg1"/>
                </a:solidFill>
                <a:effectLst/>
                <a:latin typeface="Arial" panose="020B0604020202020204" pitchFamily="34" charset="0"/>
              </a:rPr>
              <a:t>Collaborative working with Reading Football Club to provide training in schools for challenged pupils</a:t>
            </a:r>
            <a:endParaRPr lang="en-GB" sz="2000" dirty="0">
              <a:solidFill>
                <a:schemeClr val="bg1"/>
              </a:solidFill>
            </a:endParaRPr>
          </a:p>
        </p:txBody>
      </p:sp>
    </p:spTree>
    <p:extLst>
      <p:ext uri="{BB962C8B-B14F-4D97-AF65-F5344CB8AC3E}">
        <p14:creationId xmlns:p14="http://schemas.microsoft.com/office/powerpoint/2010/main" val="103660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349829"/>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8" y="78587"/>
            <a:ext cx="11985172" cy="1151500"/>
          </a:xfrm>
        </p:spPr>
        <p:txBody>
          <a:bodyPr>
            <a:normAutofit/>
          </a:bodyPr>
          <a:lstStyle/>
          <a:p>
            <a:r>
              <a:rPr lang="en-GB" sz="3500" b="1" dirty="0">
                <a:solidFill>
                  <a:schemeClr val="bg1"/>
                </a:solidFill>
                <a:latin typeface="Arial" panose="020B0604020202020204" pitchFamily="34" charset="0"/>
                <a:cs typeface="Arial" panose="020B0604020202020204" pitchFamily="34" charset="0"/>
              </a:rPr>
              <a:t>Key Achievements 2022 - 2023: </a:t>
            </a:r>
            <a:r>
              <a:rPr lang="en-GB" sz="3500" dirty="0">
                <a:solidFill>
                  <a:schemeClr val="bg1"/>
                </a:solidFill>
                <a:latin typeface="Arial" panose="020B0604020202020204" pitchFamily="34" charset="0"/>
                <a:cs typeface="Arial" panose="020B0604020202020204" pitchFamily="34" charset="0"/>
              </a:rPr>
              <a:t>Community Safety Team</a:t>
            </a:r>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517072" y="1621548"/>
            <a:ext cx="5279572" cy="1512422"/>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bg1"/>
                </a:solidFill>
                <a:latin typeface="Arial"/>
                <a:cs typeface="Arial"/>
              </a:rPr>
              <a:t>1,156 Antisocial behaviour complaints processed (including 24 repeat cases)</a:t>
            </a:r>
          </a:p>
        </p:txBody>
      </p:sp>
      <p:sp>
        <p:nvSpPr>
          <p:cNvPr id="7" name="Rectangle 6">
            <a:extLst>
              <a:ext uri="{FF2B5EF4-FFF2-40B4-BE49-F238E27FC236}">
                <a16:creationId xmlns:a16="http://schemas.microsoft.com/office/drawing/2014/main" id="{7D78B0D1-52CD-C2BA-D71E-82C36CAA49F8}"/>
              </a:ext>
              <a:ext uri="{C183D7F6-B498-43B3-948B-1728B52AA6E4}">
                <adec:decorative xmlns:adec="http://schemas.microsoft.com/office/drawing/2017/decorative" val="1"/>
              </a:ext>
            </a:extLst>
          </p:cNvPr>
          <p:cNvSpPr/>
          <p:nvPr/>
        </p:nvSpPr>
        <p:spPr>
          <a:xfrm>
            <a:off x="6096000" y="1621548"/>
            <a:ext cx="5279573" cy="1557850"/>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Arial" panose="020B0604020202020204" pitchFamily="34" charset="0"/>
                <a:cs typeface="Arial" panose="020B0604020202020204" pitchFamily="34" charset="0"/>
              </a:rPr>
              <a:t>Early intervention has prevented the need for any C</a:t>
            </a:r>
            <a:r>
              <a:rPr lang="en-GB" sz="2000" b="0" i="0" dirty="0">
                <a:solidFill>
                  <a:schemeClr val="bg1"/>
                </a:solidFill>
                <a:effectLst/>
                <a:latin typeface="Arial" panose="020B0604020202020204" pitchFamily="34" charset="0"/>
              </a:rPr>
              <a:t>ommunity Protection </a:t>
            </a:r>
            <a:r>
              <a:rPr lang="en-GB" sz="2000" dirty="0">
                <a:solidFill>
                  <a:schemeClr val="bg1"/>
                </a:solidFill>
                <a:latin typeface="Arial" panose="020B0604020202020204" pitchFamily="34" charset="0"/>
              </a:rPr>
              <a:t>Notices</a:t>
            </a:r>
            <a:r>
              <a:rPr lang="en-GB" sz="2000" b="0" i="0" dirty="0">
                <a:solidFill>
                  <a:schemeClr val="bg1"/>
                </a:solidFill>
                <a:effectLst/>
                <a:latin typeface="Arial" panose="020B0604020202020204" pitchFamily="34" charset="0"/>
              </a:rPr>
              <a:t>, Closures or Civil Injunctions in 2022/23 period</a:t>
            </a:r>
            <a:endParaRPr lang="en-GB" sz="20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7863BA6-2D94-8927-9846-7BE8890D53C1}"/>
              </a:ext>
              <a:ext uri="{C183D7F6-B498-43B3-948B-1728B52AA6E4}">
                <adec:decorative xmlns:adec="http://schemas.microsoft.com/office/drawing/2017/decorative" val="1"/>
              </a:ext>
            </a:extLst>
          </p:cNvPr>
          <p:cNvSpPr/>
          <p:nvPr/>
        </p:nvSpPr>
        <p:spPr>
          <a:xfrm>
            <a:off x="6096000" y="3352030"/>
            <a:ext cx="5279573" cy="2243227"/>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Arial" panose="020B0604020202020204" pitchFamily="34" charset="0"/>
                <a:cs typeface="Arial" panose="020B0604020202020204" pitchFamily="34" charset="0"/>
              </a:rPr>
              <a:t>27 projects and training courses delivered including public awareness of begging/homelessness pop-up in Fleet Road, Think Safe and Stay Safe education pieces to schools on general safety matters and Child Criminal Exploitation (CCE) respectively</a:t>
            </a:r>
          </a:p>
        </p:txBody>
      </p:sp>
      <p:sp>
        <p:nvSpPr>
          <p:cNvPr id="10" name="Rectangle 9">
            <a:extLst>
              <a:ext uri="{FF2B5EF4-FFF2-40B4-BE49-F238E27FC236}">
                <a16:creationId xmlns:a16="http://schemas.microsoft.com/office/drawing/2014/main" id="{526B69D4-ACF2-C2DF-74EF-EB90457F7904}"/>
              </a:ext>
              <a:ext uri="{C183D7F6-B498-43B3-948B-1728B52AA6E4}">
                <adec:decorative xmlns:adec="http://schemas.microsoft.com/office/drawing/2017/decorative" val="1"/>
              </a:ext>
            </a:extLst>
          </p:cNvPr>
          <p:cNvSpPr/>
          <p:nvPr/>
        </p:nvSpPr>
        <p:spPr>
          <a:xfrm>
            <a:off x="517072" y="3352031"/>
            <a:ext cx="5279572" cy="2243226"/>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000" dirty="0">
                <a:solidFill>
                  <a:schemeClr val="bg1"/>
                </a:solidFill>
                <a:latin typeface="Arial" panose="020B0604020202020204" pitchFamily="34" charset="0"/>
                <a:cs typeface="Arial" panose="020B0604020202020204" pitchFamily="34" charset="0"/>
              </a:rPr>
              <a:t>83 early interventions including </a:t>
            </a:r>
            <a:r>
              <a:rPr lang="en-GB" sz="2000" b="0" i="0" dirty="0">
                <a:solidFill>
                  <a:schemeClr val="bg1"/>
                </a:solidFill>
                <a:effectLst/>
                <a:latin typeface="Arial" panose="020B0604020202020204" pitchFamily="34" charset="0"/>
              </a:rPr>
              <a:t>ASB Warning Letters, Acceptable Behaviour Agreements, Good Neighbour Agreements or Mediation </a:t>
            </a:r>
            <a:r>
              <a:rPr lang="en-GB" sz="2000" dirty="0">
                <a:solidFill>
                  <a:schemeClr val="bg1"/>
                </a:solidFill>
                <a:latin typeface="Arial" panose="020B0604020202020204" pitchFamily="34" charset="0"/>
              </a:rPr>
              <a:t>referrals</a:t>
            </a:r>
            <a:endParaRPr lang="en-GB" sz="20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23094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349829"/>
          </a:xfrm>
          <a:prstGeom prst="rect">
            <a:avLst/>
          </a:prstGeom>
          <a:solidFill>
            <a:srgbClr val="8FA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8" y="78587"/>
            <a:ext cx="11985172" cy="1151500"/>
          </a:xfrm>
        </p:spPr>
        <p:txBody>
          <a:bodyPr>
            <a:normAutofit/>
          </a:bodyPr>
          <a:lstStyle/>
          <a:p>
            <a:r>
              <a:rPr lang="en-GB" sz="3500" b="1" dirty="0">
                <a:solidFill>
                  <a:schemeClr val="tx1"/>
                </a:solidFill>
                <a:latin typeface="Arial" panose="020B0604020202020204" pitchFamily="34" charset="0"/>
                <a:cs typeface="Arial" panose="020B0604020202020204" pitchFamily="34" charset="0"/>
              </a:rPr>
              <a:t>Key Achievements 2022 - 2023: Parking</a:t>
            </a:r>
            <a:r>
              <a:rPr lang="en-GB" sz="3500" dirty="0">
                <a:solidFill>
                  <a:schemeClr val="tx1"/>
                </a:solidFill>
                <a:latin typeface="Arial" panose="020B0604020202020204" pitchFamily="34" charset="0"/>
                <a:cs typeface="Arial" panose="020B0604020202020204" pitchFamily="34" charset="0"/>
              </a:rPr>
              <a:t> </a:t>
            </a:r>
            <a:r>
              <a:rPr lang="en-GB" sz="3500" b="1" dirty="0">
                <a:solidFill>
                  <a:schemeClr val="tx1"/>
                </a:solidFill>
                <a:latin typeface="Arial" panose="020B0604020202020204" pitchFamily="34" charset="0"/>
                <a:cs typeface="Arial" panose="020B0604020202020204" pitchFamily="34" charset="0"/>
              </a:rPr>
              <a:t>Team</a:t>
            </a:r>
          </a:p>
        </p:txBody>
      </p:sp>
      <p:sp>
        <p:nvSpPr>
          <p:cNvPr id="3" name="Rectangle 2">
            <a:extLst>
              <a:ext uri="{FF2B5EF4-FFF2-40B4-BE49-F238E27FC236}">
                <a16:creationId xmlns:a16="http://schemas.microsoft.com/office/drawing/2014/main" id="{0C76CDB7-F078-4F18-141C-AC77F9296600}"/>
              </a:ext>
            </a:extLst>
          </p:cNvPr>
          <p:cNvSpPr/>
          <p:nvPr/>
        </p:nvSpPr>
        <p:spPr>
          <a:xfrm>
            <a:off x="1317172" y="1799692"/>
            <a:ext cx="4016829" cy="2289785"/>
          </a:xfrm>
          <a:prstGeom prst="rect">
            <a:avLst/>
          </a:prstGeom>
          <a:solidFill>
            <a:srgbClr val="8FA6C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latin typeface="Arial"/>
                <a:cs typeface="Arial"/>
              </a:rPr>
              <a:t>32,733 patrols undertaken which include visits to car parks, and on street locations across the district, for the purpose of enforcement and in response to reported parking offences which create traffic flow issues.</a:t>
            </a:r>
            <a:endParaRPr lang="en-US" dirty="0"/>
          </a:p>
        </p:txBody>
      </p:sp>
      <p:sp>
        <p:nvSpPr>
          <p:cNvPr id="9" name="Rectangle 8">
            <a:extLst>
              <a:ext uri="{FF2B5EF4-FFF2-40B4-BE49-F238E27FC236}">
                <a16:creationId xmlns:a16="http://schemas.microsoft.com/office/drawing/2014/main" id="{830A56A8-7254-0090-283A-E6D850777685}"/>
              </a:ext>
              <a:ext uri="{C183D7F6-B498-43B3-948B-1728B52AA6E4}">
                <adec:decorative xmlns:adec="http://schemas.microsoft.com/office/drawing/2017/decorative" val="1"/>
              </a:ext>
            </a:extLst>
          </p:cNvPr>
          <p:cNvSpPr/>
          <p:nvPr/>
        </p:nvSpPr>
        <p:spPr>
          <a:xfrm>
            <a:off x="6776356" y="1799692"/>
            <a:ext cx="4016829" cy="2289785"/>
          </a:xfrm>
          <a:prstGeom prst="rect">
            <a:avLst/>
          </a:prstGeom>
          <a:solidFill>
            <a:srgbClr val="8FA6C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latin typeface="Arial"/>
                <a:cs typeface="Arial"/>
              </a:rPr>
              <a:t> </a:t>
            </a:r>
            <a:r>
              <a:rPr lang="en-GB" sz="2000" dirty="0">
                <a:solidFill>
                  <a:schemeClr val="tx1"/>
                </a:solidFill>
                <a:latin typeface="Arial"/>
                <a:cs typeface="Arial"/>
              </a:rPr>
              <a:t>with 805 challenges reviewed on appeal for acceptance or rejection3,633 Parking Charge Notices issued across car parks and on street locations.</a:t>
            </a:r>
          </a:p>
        </p:txBody>
      </p:sp>
      <p:sp>
        <p:nvSpPr>
          <p:cNvPr id="6" name="Rectangle 5">
            <a:extLst>
              <a:ext uri="{FF2B5EF4-FFF2-40B4-BE49-F238E27FC236}">
                <a16:creationId xmlns:a16="http://schemas.microsoft.com/office/drawing/2014/main" id="{3129E934-1DA5-54B1-0E85-F30A38516AED}"/>
              </a:ext>
            </a:extLst>
          </p:cNvPr>
          <p:cNvSpPr/>
          <p:nvPr/>
        </p:nvSpPr>
        <p:spPr>
          <a:xfrm>
            <a:off x="1317171" y="4583518"/>
            <a:ext cx="9461263" cy="1340048"/>
          </a:xfrm>
          <a:prstGeom prst="rect">
            <a:avLst/>
          </a:prstGeom>
          <a:solidFill>
            <a:srgbClr val="8FA6C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latin typeface="Arial"/>
                <a:cs typeface="Arial"/>
              </a:rPr>
              <a:t>Car Park income of £837,051.95 from a combination of cash in machines, the </a:t>
            </a:r>
            <a:r>
              <a:rPr lang="en-GB" sz="2000" dirty="0" err="1">
                <a:solidFill>
                  <a:schemeClr val="tx1"/>
                </a:solidFill>
                <a:latin typeface="Arial"/>
                <a:cs typeface="Arial"/>
              </a:rPr>
              <a:t>MiPermit</a:t>
            </a:r>
            <a:r>
              <a:rPr lang="en-GB" sz="2000" dirty="0">
                <a:solidFill>
                  <a:schemeClr val="tx1"/>
                </a:solidFill>
                <a:latin typeface="Arial"/>
                <a:cs typeface="Arial"/>
              </a:rPr>
              <a:t> App, Chip and Pin and Season Ticket sales.</a:t>
            </a: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1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f6416bc5-6bfa-441d-ab7c-7501fed54500"/>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1889bdd-0630-471e-af10-0dc056b3283c" xsi:nil="true"/>
    <TaxCatchAll xmlns="056c3512-60f7-40c9-b665-9b07f27aa59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E5346463077747B576D49FD301B12D" ma:contentTypeVersion="46" ma:contentTypeDescription="Create a new document." ma:contentTypeScope="" ma:versionID="68462646d75160099be4c012fdb2161b">
  <xsd:schema xmlns:xsd="http://www.w3.org/2001/XMLSchema" xmlns:xs="http://www.w3.org/2001/XMLSchema" xmlns:p="http://schemas.microsoft.com/office/2006/metadata/properties" xmlns:ns2="056c3512-60f7-40c9-b665-9b07f27aa59d" xmlns:ns3="b1889bdd-0630-471e-af10-0dc056b3283c" targetNamespace="http://schemas.microsoft.com/office/2006/metadata/properties" ma:root="true" ma:fieldsID="9d44e28aaa7b5b0a57fe1fc112bfd192" ns2:_="" ns3:_="">
    <xsd:import namespace="056c3512-60f7-40c9-b665-9b07f27aa59d"/>
    <xsd:import namespace="b1889bdd-0630-471e-af10-0dc056b3283c"/>
    <xsd:element name="properties">
      <xsd:complexType>
        <xsd:sequence>
          <xsd:element name="documentManagement">
            <xsd:complexType>
              <xsd:all>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6c3512-60f7-40c9-b665-9b07f27aa59d"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d94f2d36-365c-4d0e-bbf6-9fad805894d9}" ma:internalName="TaxCatchAll" ma:showField="CatchAllData" ma:web="056c3512-60f7-40c9-b665-9b07f27aa5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889bdd-0630-471e-af10-0dc056b3283c" elementFormDefault="qualified">
    <xsd:import namespace="http://schemas.microsoft.com/office/2006/documentManagement/types"/>
    <xsd:import namespace="http://schemas.microsoft.com/office/infopath/2007/PartnerControls"/>
    <xsd:element name="lcf76f155ced4ddcb4097134ff3c332f" ma:index="9"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A8630-F14A-46D4-B5EF-3ACA76D8E28E}">
  <ds:schemaRefs>
    <ds:schemaRef ds:uri="http://schemas.microsoft.com/sharepoint/v3/contenttype/forms"/>
  </ds:schemaRefs>
</ds:datastoreItem>
</file>

<file path=customXml/itemProps2.xml><?xml version="1.0" encoding="utf-8"?>
<ds:datastoreItem xmlns:ds="http://schemas.openxmlformats.org/officeDocument/2006/customXml" ds:itemID="{8985605F-276F-49EB-A274-BA119ABC87E3}">
  <ds:schemaRefs>
    <ds:schemaRef ds:uri="http://schemas.openxmlformats.org/package/2006/metadata/core-properties"/>
    <ds:schemaRef ds:uri="http://purl.org/dc/terms/"/>
    <ds:schemaRef ds:uri="http://www.w3.org/XML/1998/namespace"/>
    <ds:schemaRef ds:uri="056c3512-60f7-40c9-b665-9b07f27aa59d"/>
    <ds:schemaRef ds:uri="http://schemas.microsoft.com/office/2006/documentManagement/types"/>
    <ds:schemaRef ds:uri="http://schemas.microsoft.com/office/2006/metadata/properties"/>
    <ds:schemaRef ds:uri="http://schemas.microsoft.com/office/infopath/2007/PartnerControls"/>
    <ds:schemaRef ds:uri="b1889bdd-0630-471e-af10-0dc056b3283c"/>
    <ds:schemaRef ds:uri="http://purl.org/dc/dcmitype/"/>
    <ds:schemaRef ds:uri="http://purl.org/dc/elements/1.1/"/>
  </ds:schemaRefs>
</ds:datastoreItem>
</file>

<file path=customXml/itemProps3.xml><?xml version="1.0" encoding="utf-8"?>
<ds:datastoreItem xmlns:ds="http://schemas.openxmlformats.org/officeDocument/2006/customXml" ds:itemID="{AEEEB22B-3076-4679-A991-B96DC27AE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6c3512-60f7-40c9-b665-9b07f27aa59d"/>
    <ds:schemaRef ds:uri="b1889bdd-0630-471e-af10-0dc056b328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2472</TotalTime>
  <Words>1433</Words>
  <Application>Microsoft Office PowerPoint</Application>
  <PresentationFormat>Widescreen</PresentationFormat>
  <Paragraphs>103</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Metropolitan</vt:lpstr>
      <vt:lpstr>Published May 2023</vt:lpstr>
      <vt:lpstr>Contents</vt:lpstr>
      <vt:lpstr>Introduction  The purpose of this report is to provide an update on some of the activities and achievements of the Community Services Team from 1st April 2021 to 31st March 2022 within the context of national issues and local factors relating to Hart.  Throughout the last year, the Community Services Team have been working hard to continue delivering high quality services to Hart residents within Government guidelines.</vt:lpstr>
      <vt:lpstr>Key Achievements 2022 - 2023:  Private Sector Housing Team</vt:lpstr>
      <vt:lpstr>Key Achievements 2022 - 2023: Strategy and Development Team</vt:lpstr>
      <vt:lpstr>Key Achievements 2022 - 2023: Housing Solutions Team</vt:lpstr>
      <vt:lpstr>Key Achievements 2022 - 2023: Community Partnerships and Projects Team</vt:lpstr>
      <vt:lpstr>Key Achievements 2022 - 2023: Community Safety Team</vt:lpstr>
      <vt:lpstr>Key Achievements 2022 - 2023: Parking Team</vt:lpstr>
      <vt:lpstr>Key Achievements 2022 - 2023: Countryside</vt:lpstr>
      <vt:lpstr>Events Throughout 2022-2023</vt:lpstr>
      <vt:lpstr>Partnership Working</vt:lpstr>
      <vt:lpstr>Grants</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Nicola Harpham</dc:creator>
  <cp:lastModifiedBy>Rona Cheeseman</cp:lastModifiedBy>
  <cp:revision>397</cp:revision>
  <dcterms:created xsi:type="dcterms:W3CDTF">2022-05-18T10:19:59Z</dcterms:created>
  <dcterms:modified xsi:type="dcterms:W3CDTF">2023-06-02T14:49:28Z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0x010100DDE5346463077747B576D49FD301B12D</vt:lpwstr>
  </property>
  <property fmtid="{D5CDD505-2E9C-101B-9397-08002B2CF9AE}" pid="3" name="TaxKeyword">
    <vt:lpwstr/>
  </property>
  <property fmtid="{D5CDD505-2E9C-101B-9397-08002B2CF9AE}" pid="4" name="Document Type">
    <vt:lpwstr/>
  </property>
  <property fmtid="{D5CDD505-2E9C-101B-9397-08002B2CF9AE}" pid="5" name="MediaServiceImageTags">
    <vt:lpwstr/>
  </property>
  <property fmtid="{D5CDD505-2E9C-101B-9397-08002B2CF9AE}" pid="6" name="Hart Department">
    <vt:lpwstr/>
  </property>
  <property fmtid="{D5CDD505-2E9C-101B-9397-08002B2CF9AE}" pid="7" name="Privacy">
    <vt:lpwstr/>
  </property>
  <property fmtid="{D5CDD505-2E9C-101B-9397-08002B2CF9AE}" pid="8" name="Subject Matter">
    <vt:lpwstr/>
  </property>
  <property fmtid="{D5CDD505-2E9C-101B-9397-08002B2CF9AE}" pid="9" name="TaxKeywordTaxHTField">
    <vt:lpwstr/>
  </property>
  <property fmtid="{D5CDD505-2E9C-101B-9397-08002B2CF9AE}" pid="10" name="lbc41b8b18144c28ac59306069cd5a82">
    <vt:lpwstr/>
  </property>
  <property fmtid="{D5CDD505-2E9C-101B-9397-08002B2CF9AE}" pid="11" name="f9f7c4bcf78343dcb6b0e22788a9078c">
    <vt:lpwstr/>
  </property>
  <property fmtid="{D5CDD505-2E9C-101B-9397-08002B2CF9AE}" pid="12" name="m2f4770ba8f44238ba90ebb9faff9089">
    <vt:lpwstr/>
  </property>
  <property fmtid="{D5CDD505-2E9C-101B-9397-08002B2CF9AE}" pid="13" name="c350606c0ebb4ccb87d46c55427aec54">
    <vt:lpwstr/>
  </property>
  <property fmtid="{D5CDD505-2E9C-101B-9397-08002B2CF9AE}" pid="14" name="SharedWithUsers">
    <vt:lpwstr>297;#Nikki Jenkins;#31;#Kelly Watts;#30;#Rachael Wilkinson;#124;#Adam Green;#68;#Dan Fullbrook;#36;#Kirsty Jenkins</vt:lpwstr>
  </property>
  <property fmtid="{D5CDD505-2E9C-101B-9397-08002B2CF9AE}" pid="15" name="CloudStatistics_StoryID">
    <vt:lpwstr>855c8ff4-be03-4d6d-8dfc-8e2e97610b0b</vt:lpwstr>
  </property>
</Properties>
</file>